
<file path=[Content_Types].xml><?xml version="1.0" encoding="utf-8"?>
<Types xmlns="http://schemas.openxmlformats.org/package/2006/content-types">
  <Override PartName="/_rels/.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22.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media/image20.png" ContentType="image/png"/>
  <Override PartName="/ppt/media/image19.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4.png" ContentType="image/png"/>
  <Override PartName="/ppt/media/image3.png" ContentType="image/png"/>
  <Override PartName="/ppt/media/image2.png" ContentType="image/png"/>
  <Override PartName="/ppt/media/image21.png" ContentType="image/png"/>
  <Override PartName="/ppt/media/image1.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9.png" ContentType="image/png"/>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0077450" cy="75628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3640" y="301320"/>
            <a:ext cx="906876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503640" y="1769400"/>
            <a:ext cx="9068760" cy="20916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503640" y="4060080"/>
            <a:ext cx="9068760" cy="20916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3640" y="301320"/>
            <a:ext cx="906876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503640" y="1769400"/>
            <a:ext cx="4425480" cy="20916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5150880" y="1769400"/>
            <a:ext cx="4425480" cy="20916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2" name="PlaceHolder 4"/>
          <p:cNvSpPr>
            <a:spLocks noGrp="1"/>
          </p:cNvSpPr>
          <p:nvPr>
            <p:ph type="body"/>
          </p:nvPr>
        </p:nvSpPr>
        <p:spPr>
          <a:xfrm>
            <a:off x="5150880" y="4060080"/>
            <a:ext cx="4425480" cy="20916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3" name="PlaceHolder 5"/>
          <p:cNvSpPr>
            <a:spLocks noGrp="1"/>
          </p:cNvSpPr>
          <p:nvPr>
            <p:ph type="body"/>
          </p:nvPr>
        </p:nvSpPr>
        <p:spPr>
          <a:xfrm>
            <a:off x="503640" y="4060080"/>
            <a:ext cx="4425480" cy="20916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3640" y="301320"/>
            <a:ext cx="906876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35" name="PlaceHolder 2"/>
          <p:cNvSpPr>
            <a:spLocks noGrp="1"/>
          </p:cNvSpPr>
          <p:nvPr>
            <p:ph type="body"/>
          </p:nvPr>
        </p:nvSpPr>
        <p:spPr>
          <a:xfrm>
            <a:off x="503640" y="1769400"/>
            <a:ext cx="9068760" cy="43855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36" name="PlaceHolder 3"/>
          <p:cNvSpPr>
            <a:spLocks noGrp="1"/>
          </p:cNvSpPr>
          <p:nvPr>
            <p:ph type="body"/>
          </p:nvPr>
        </p:nvSpPr>
        <p:spPr>
          <a:xfrm>
            <a:off x="503640" y="1769400"/>
            <a:ext cx="9068760" cy="43855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pic>
        <p:nvPicPr>
          <p:cNvPr id="37" name="" descr=""/>
          <p:cNvPicPr/>
          <p:nvPr/>
        </p:nvPicPr>
        <p:blipFill>
          <a:blip r:embed="rId2"/>
          <a:stretch/>
        </p:blipFill>
        <p:spPr>
          <a:xfrm>
            <a:off x="2289600" y="1769400"/>
            <a:ext cx="5496480" cy="4385520"/>
          </a:xfrm>
          <a:prstGeom prst="rect">
            <a:avLst/>
          </a:prstGeom>
          <a:ln>
            <a:noFill/>
          </a:ln>
        </p:spPr>
      </p:pic>
      <p:pic>
        <p:nvPicPr>
          <p:cNvPr id="38" name="" descr=""/>
          <p:cNvPicPr/>
          <p:nvPr/>
        </p:nvPicPr>
        <p:blipFill>
          <a:blip r:embed="rId3"/>
          <a:stretch/>
        </p:blipFill>
        <p:spPr>
          <a:xfrm>
            <a:off x="2289600" y="1769400"/>
            <a:ext cx="5496480" cy="438552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3640" y="301320"/>
            <a:ext cx="906876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6" name="PlaceHolder 2"/>
          <p:cNvSpPr>
            <a:spLocks noGrp="1"/>
          </p:cNvSpPr>
          <p:nvPr>
            <p:ph type="subTitle"/>
          </p:nvPr>
        </p:nvSpPr>
        <p:spPr>
          <a:xfrm>
            <a:off x="503640" y="1769400"/>
            <a:ext cx="9068760" cy="43855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3640" y="301320"/>
            <a:ext cx="906876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503640" y="1769400"/>
            <a:ext cx="9068760" cy="43855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3640" y="301320"/>
            <a:ext cx="906876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0" name="PlaceHolder 2"/>
          <p:cNvSpPr>
            <a:spLocks noGrp="1"/>
          </p:cNvSpPr>
          <p:nvPr>
            <p:ph type="body"/>
          </p:nvPr>
        </p:nvSpPr>
        <p:spPr>
          <a:xfrm>
            <a:off x="503640" y="1769400"/>
            <a:ext cx="4425480" cy="43855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1" name="PlaceHolder 3"/>
          <p:cNvSpPr>
            <a:spLocks noGrp="1"/>
          </p:cNvSpPr>
          <p:nvPr>
            <p:ph type="body"/>
          </p:nvPr>
        </p:nvSpPr>
        <p:spPr>
          <a:xfrm>
            <a:off x="5150880" y="1769400"/>
            <a:ext cx="4425480" cy="43855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3640" y="301320"/>
            <a:ext cx="906876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3640" y="301320"/>
            <a:ext cx="9068760" cy="585360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3640" y="301320"/>
            <a:ext cx="906876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5" name="PlaceHolder 2"/>
          <p:cNvSpPr>
            <a:spLocks noGrp="1"/>
          </p:cNvSpPr>
          <p:nvPr>
            <p:ph type="body"/>
          </p:nvPr>
        </p:nvSpPr>
        <p:spPr>
          <a:xfrm>
            <a:off x="503640" y="1769400"/>
            <a:ext cx="4425480" cy="20916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6" name="PlaceHolder 3"/>
          <p:cNvSpPr>
            <a:spLocks noGrp="1"/>
          </p:cNvSpPr>
          <p:nvPr>
            <p:ph type="body"/>
          </p:nvPr>
        </p:nvSpPr>
        <p:spPr>
          <a:xfrm>
            <a:off x="503640" y="4060080"/>
            <a:ext cx="4425480" cy="20916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17" name="PlaceHolder 4"/>
          <p:cNvSpPr>
            <a:spLocks noGrp="1"/>
          </p:cNvSpPr>
          <p:nvPr>
            <p:ph type="body"/>
          </p:nvPr>
        </p:nvSpPr>
        <p:spPr>
          <a:xfrm>
            <a:off x="5150880" y="1769400"/>
            <a:ext cx="4425480" cy="43855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3640" y="301320"/>
            <a:ext cx="906876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19" name="PlaceHolder 2"/>
          <p:cNvSpPr>
            <a:spLocks noGrp="1"/>
          </p:cNvSpPr>
          <p:nvPr>
            <p:ph type="body"/>
          </p:nvPr>
        </p:nvSpPr>
        <p:spPr>
          <a:xfrm>
            <a:off x="503640" y="1769400"/>
            <a:ext cx="4425480" cy="438552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0" name="PlaceHolder 3"/>
          <p:cNvSpPr>
            <a:spLocks noGrp="1"/>
          </p:cNvSpPr>
          <p:nvPr>
            <p:ph type="body"/>
          </p:nvPr>
        </p:nvSpPr>
        <p:spPr>
          <a:xfrm>
            <a:off x="5150880" y="1769400"/>
            <a:ext cx="4425480" cy="20916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1" name="PlaceHolder 4"/>
          <p:cNvSpPr>
            <a:spLocks noGrp="1"/>
          </p:cNvSpPr>
          <p:nvPr>
            <p:ph type="body"/>
          </p:nvPr>
        </p:nvSpPr>
        <p:spPr>
          <a:xfrm>
            <a:off x="5150880" y="4060080"/>
            <a:ext cx="4425480" cy="20916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3640" y="301320"/>
            <a:ext cx="9068760" cy="1262520"/>
          </a:xfrm>
          <a:prstGeom prst="rect">
            <a:avLst/>
          </a:prstGeom>
        </p:spPr>
        <p:txBody>
          <a:bodyPr lIns="0" rIns="0" tIns="0" bIns="0" anchor="ctr"/>
          <a:p>
            <a:pPr algn="ctr"/>
            <a:endParaRPr b="0" lang="en-US" sz="4400" spc="-1" strike="noStrike">
              <a:solidFill>
                <a:srgbClr val="000000"/>
              </a:solidFill>
              <a:uFill>
                <a:solidFill>
                  <a:srgbClr val="ffffff"/>
                </a:solidFill>
              </a:uFill>
              <a:latin typeface="Arial"/>
            </a:endParaRPr>
          </a:p>
        </p:txBody>
      </p:sp>
      <p:sp>
        <p:nvSpPr>
          <p:cNvPr id="23" name="PlaceHolder 2"/>
          <p:cNvSpPr>
            <a:spLocks noGrp="1"/>
          </p:cNvSpPr>
          <p:nvPr>
            <p:ph type="body"/>
          </p:nvPr>
        </p:nvSpPr>
        <p:spPr>
          <a:xfrm>
            <a:off x="503640" y="1769400"/>
            <a:ext cx="4425480" cy="20916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4" name="PlaceHolder 3"/>
          <p:cNvSpPr>
            <a:spLocks noGrp="1"/>
          </p:cNvSpPr>
          <p:nvPr>
            <p:ph type="body"/>
          </p:nvPr>
        </p:nvSpPr>
        <p:spPr>
          <a:xfrm>
            <a:off x="5150880" y="1769400"/>
            <a:ext cx="4425480" cy="20916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
        <p:nvSpPr>
          <p:cNvPr id="25" name="PlaceHolder 4"/>
          <p:cNvSpPr>
            <a:spLocks noGrp="1"/>
          </p:cNvSpPr>
          <p:nvPr>
            <p:ph type="body"/>
          </p:nvPr>
        </p:nvSpPr>
        <p:spPr>
          <a:xfrm>
            <a:off x="503640" y="4060080"/>
            <a:ext cx="9068760" cy="2091600"/>
          </a:xfrm>
          <a:prstGeom prst="rect">
            <a:avLst/>
          </a:prstGeom>
        </p:spPr>
        <p:txBody>
          <a:bodyPr lIns="0" rIns="0" tIns="0" bIns="0"/>
          <a:p>
            <a:endParaRPr b="0" lang="en-US"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03640" y="301320"/>
            <a:ext cx="9068760" cy="126252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3640" y="1769400"/>
            <a:ext cx="9068760" cy="438552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
        <p:nvSpPr>
          <p:cNvPr id="2" name="PlaceHolder 3"/>
          <p:cNvSpPr>
            <a:spLocks noGrp="1"/>
          </p:cNvSpPr>
          <p:nvPr>
            <p:ph type="dt"/>
          </p:nvPr>
        </p:nvSpPr>
        <p:spPr>
          <a:xfrm>
            <a:off x="503640" y="6888960"/>
            <a:ext cx="2347560" cy="521280"/>
          </a:xfrm>
          <a:prstGeom prst="rect">
            <a:avLst/>
          </a:prstGeom>
        </p:spPr>
        <p:txBody>
          <a:bodyPr lIns="0" rIns="0" tIns="0" bIns="0"/>
          <a:p>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3445920" y="6888960"/>
            <a:ext cx="3193920" cy="521280"/>
          </a:xfrm>
          <a:prstGeom prst="rect">
            <a:avLst/>
          </a:prstGeom>
        </p:spPr>
        <p:txBody>
          <a:bodyPr lIns="0" rIns="0" tIns="0" bIns="0"/>
          <a:p>
            <a:pPr algn="ctr"/>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7224840" y="6888960"/>
            <a:ext cx="2347560" cy="521280"/>
          </a:xfrm>
          <a:prstGeom prst="rect">
            <a:avLst/>
          </a:prstGeom>
        </p:spPr>
        <p:txBody>
          <a:bodyPr lIns="0" rIns="0" tIns="0" bIns="0"/>
          <a:p>
            <a:pPr algn="r"/>
            <a:fld id="{09B923B1-C2F1-4231-B7F9-966C1BF5BDDB}"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www.youtube.com/watch?v=WSN5BaCzsbo" TargetMode="External"/><Relationship Id="rId3" Type="http://schemas.openxmlformats.org/officeDocument/2006/relationships/image" Target="../media/image13.png"/><Relationship Id="rId4"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hyperlink" Target="https://cryptojackingtest.com/" TargetMode="External"/><Relationship Id="rId2" Type="http://schemas.openxmlformats.org/officeDocument/2006/relationships/hyperlink" Target="https://www.independent.co.uk/life-style/gadgets-and-tech/news/bitcoin-alternative-monero-cryptojacking-north-korea-alienvault-labs-a8149371.html" TargetMode="External"/><Relationship Id="rId3" Type="http://schemas.openxmlformats.org/officeDocument/2006/relationships/hyperlink" Target="https://www.wired.com/story/cryptojacking-has-gotten-out-of-control/" TargetMode="External"/><Relationship Id="rId4" Type="http://schemas.openxmlformats.org/officeDocument/2006/relationships/hyperlink" Target="https://www.npr.org/2018/03/30/598386485/atlanta-paralyzed-for-more-than-a-week-by-cyber-attack" TargetMode="External"/><Relationship Id="rId5" Type="http://schemas.openxmlformats.org/officeDocument/2006/relationships/hyperlink" Target="https://www.cnn.com/2018/03/22/us/atlanta-ransomware-attack/index.html" TargetMode="External"/><Relationship Id="rId6" Type="http://schemas.openxmlformats.org/officeDocument/2006/relationships/hyperlink" Target="https://www.npr.org/sections/thetwo-way/2017/12/19/571854614/u-s-says-north-korea-directly-responsible-for-wannacry-ransomware-attack" TargetMode="External"/><Relationship Id="rId7" Type="http://schemas.openxmlformats.org/officeDocument/2006/relationships/hyperlink" Target="https://www.coindesk.com/petro-debut-learned-venezuelas-cryptocurrency-today/" TargetMode="External"/><Relationship Id="rId8" Type="http://schemas.openxmlformats.org/officeDocument/2006/relationships/hyperlink" Target="http://www.gameusd.com/game/product/index?server_id=1" TargetMode="External"/><Relationship Id="rId9"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hyperlink" Target="https://blockchain.info/" TargetMode="External"/><Relationship Id="rId2" Type="http://schemas.openxmlformats.org/officeDocument/2006/relationships/hyperlink" Target="https://etherscan.io/" TargetMode="External"/><Relationship Id="rId3" Type="http://schemas.openxmlformats.org/officeDocument/2006/relationships/hyperlink" Target="https://zcash.blockexplorer.com/" TargetMode="External"/><Relationship Id="rId4" Type="http://schemas.openxmlformats.org/officeDocument/2006/relationships/hyperlink" Target="https://monerohash.com/explorer/" TargetMode="External"/><Relationship Id="rId5" Type="http://schemas.openxmlformats.org/officeDocument/2006/relationships/hyperlink" Target="https://www.chainalysis.com/" TargetMode="External"/><Relationship Id="rId6" Type="http://schemas.openxmlformats.org/officeDocument/2006/relationships/hyperlink" Target="https://crystalblockchain.com/" TargetMode="External"/><Relationship Id="rId7"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hyperlink" Target="https://www.coinbase.com/" TargetMode="External"/><Relationship Id="rId2" Type="http://schemas.openxmlformats.org/officeDocument/2006/relationships/hyperlink" Target="https://www.bitfinex.com/" TargetMode="External"/><Relationship Id="rId3" Type="http://schemas.openxmlformats.org/officeDocument/2006/relationships/hyperlink" Target="https://www.gdax.com/" TargetMode="External"/><Relationship Id="rId4" Type="http://schemas.openxmlformats.org/officeDocument/2006/relationships/hyperlink" Target="https://www.kraken.com/" TargetMode="External"/><Relationship Id="rId5" Type="http://schemas.openxmlformats.org/officeDocument/2006/relationships/hyperlink" Target="https://cryptocoincharts.info/markets/info" TargetMode="External"/><Relationship Id="rId6"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hyperlink" Target="http://scet.berkeley.edu/wp-content/uploads/BlockchainPaper.pdf" TargetMode="External"/><Relationship Id="rId2"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
<Relationships xmlns="http://schemas.openxmlformats.org/package/2006/relationships"><Relationship Id="rId1" Type="http://schemas.openxmlformats.org/officeDocument/2006/relationships/hyperlink" Target="http://scet.berkeley.edu/wp-content/uploads/BlockchainPaper.pdf" TargetMode="External"/><Relationship Id="rId2" Type="http://schemas.openxmlformats.org/officeDocument/2006/relationships/hyperlink" Target="https://www.hyperledger.org/projects/fabric" TargetMode="External"/><Relationship Id="rId3" Type="http://schemas.openxmlformats.org/officeDocument/2006/relationships/hyperlink" Target="https://www.zurich.ibm.com/dccl/papers/cachin_dccl.pdf" TargetMode="External"/><Relationship Id="rId4" Type="http://schemas.openxmlformats.org/officeDocument/2006/relationships/slideLayout" Target="../slideLayouts/slideLayout3.xml"/>
</Relationships>
</file>

<file path=ppt/slides/_rels/slide21.xml.rels><?xml version="1.0" encoding="UTF-8"?>
<Relationships xmlns="http://schemas.openxmlformats.org/package/2006/relationships"><Relationship Id="rId1" Type="http://schemas.openxmlformats.org/officeDocument/2006/relationships/hyperlink" Target="https://medicalchain.com/Medicalchain-Whitepaper-EN.pdf" TargetMode="External"/><Relationship Id="rId2" Type="http://schemas.openxmlformats.org/officeDocument/2006/relationships/slideLayout" Target="../slideLayouts/slideLayout3.xml"/>
</Relationships>
</file>

<file path=ppt/slides/_rels/slide22.xml.rels><?xml version="1.0" encoding="UTF-8"?>
<Relationships xmlns="http://schemas.openxmlformats.org/package/2006/relationships"><Relationship Id="rId1" Type="http://schemas.openxmlformats.org/officeDocument/2006/relationships/hyperlink" Target="https://www.recordskeeper.co/" TargetMode="External"/><Relationship Id="rId2" Type="http://schemas.openxmlformats.org/officeDocument/2006/relationships/hyperlink" Target="https://polys.me/" TargetMode="External"/><Relationship Id="rId3" Type="http://schemas.openxmlformats.org/officeDocument/2006/relationships/hyperlink" Target="https://followmyvote.com/" TargetMode="External"/><Relationship Id="rId4" Type="http://schemas.openxmlformats.org/officeDocument/2006/relationships/slideLayout" Target="../slideLayouts/slideLayout3.xml"/>
</Relationships>
</file>

<file path=ppt/slides/_rels/slide23.xml.rels><?xml version="1.0" encoding="UTF-8"?>
<Relationships xmlns="http://schemas.openxmlformats.org/package/2006/relationships"><Relationship Id="rId1" Type="http://schemas.openxmlformats.org/officeDocument/2006/relationships/hyperlink" Target="https://e-estonia.com/" TargetMode="External"/><Relationship Id="rId2" Type="http://schemas.openxmlformats.org/officeDocument/2006/relationships/hyperlink" Target="https://e-estonia.com/solutions/security-and-safety/ksi-blockchain/" TargetMode="External"/><Relationship Id="rId3" Type="http://schemas.openxmlformats.org/officeDocument/2006/relationships/hyperlink" Target="https://guardtime.com/solutions" TargetMode="External"/><Relationship Id="rId4" Type="http://schemas.openxmlformats.org/officeDocument/2006/relationships/hyperlink" Target="http://www.courtal.com/" TargetMode="External"/><Relationship Id="rId5" Type="http://schemas.openxmlformats.org/officeDocument/2006/relationships/slideLayout" Target="../slideLayouts/slideLayout3.xml"/>
</Relationships>
</file>

<file path=ppt/slides/_rels/slide24.xml.rels><?xml version="1.0" encoding="UTF-8"?>
<Relationships xmlns="http://schemas.openxmlformats.org/package/2006/relationships"><Relationship Id="rId1" Type="http://schemas.openxmlformats.org/officeDocument/2006/relationships/hyperlink" Target="https://medium.com/nudjed/blockchain-advantage-and-disadvantages-e76dfde3bbc0" TargetMode="External"/><Relationship Id="rId2" Type="http://schemas.openxmlformats.org/officeDocument/2006/relationships/slideLayout" Target="../slideLayouts/slideLayout3.xml"/>
</Relationships>
</file>

<file path=ppt/slides/_rels/slide3.xml.rels><?xml version="1.0" encoding="UTF-8"?>
<Relationships xmlns="http://schemas.openxmlformats.org/package/2006/relationships"><Relationship Id="rId1" Type="http://schemas.openxmlformats.org/officeDocument/2006/relationships/hyperlink" Target="https://en.wikipedia.org/wiki/History_of_bitcoin" TargetMode="External"/><Relationship Id="rId2" Type="http://schemas.openxmlformats.org/officeDocument/2006/relationships/hyperlink" Target="https://www.wired.com/2011/11/mf_bitcoin/" TargetMode="External"/><Relationship Id="rId3" Type="http://schemas.openxmlformats.org/officeDocument/2006/relationships/hyperlink" Target="https://www.cypherpunks.to/faq/cyphernomicron/cyphernomicon.html" TargetMode="External"/><Relationship Id="rId4"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hyperlink" Target="https://en.bitcoin.it/wiki/Genesis_block" TargetMode="External"/><Relationship Id="rId3" Type="http://schemas.openxmlformats.org/officeDocument/2006/relationships/hyperlink" Target="http://www.thetimes03jan2009.com/" TargetMode="External"/><Relationship Id="rId4"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hyperlink" Target="https://bitcoin.org/bitcoin.pdf" TargetMode="External"/><Relationship Id="rId2" Type="http://schemas.openxmlformats.org/officeDocument/2006/relationships/image" Target="../media/image5.png"/><Relationship Id="rId3"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hyperlink" Target="https://bitcoin.org/bitcoin.pdf" TargetMode="External"/><Relationship Id="rId3" Type="http://schemas.openxmlformats.org/officeDocument/2006/relationships/hyperlink" Target="https://en.bitcoin.it/wiki/Proof_of_work" TargetMode="External"/><Relationship Id="rId4"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hyperlink" Target="https://www.bitcoinmining.com/what-is-proof-of-work/" TargetMode="External"/><Relationship Id="rId2" Type="http://schemas.openxmlformats.org/officeDocument/2006/relationships/image" Target="../media/image8.png"/><Relationship Id="rId3"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TextShape 1"/>
          <p:cNvSpPr txBox="1"/>
          <p:nvPr/>
        </p:nvSpPr>
        <p:spPr>
          <a:xfrm>
            <a:off x="503640" y="170568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Blockchain, Cryptocurrencies, and Security</a:t>
            </a:r>
            <a:endParaRPr b="0" lang="en-US" sz="4400" spc="-1" strike="noStrike">
              <a:solidFill>
                <a:srgbClr val="000000"/>
              </a:solidFill>
              <a:uFill>
                <a:solidFill>
                  <a:srgbClr val="ffffff"/>
                </a:solidFill>
              </a:uFill>
              <a:latin typeface="Arial"/>
            </a:endParaRPr>
          </a:p>
        </p:txBody>
      </p:sp>
      <p:sp>
        <p:nvSpPr>
          <p:cNvPr id="40" name="TextShape 2"/>
          <p:cNvSpPr txBox="1"/>
          <p:nvPr/>
        </p:nvSpPr>
        <p:spPr>
          <a:xfrm>
            <a:off x="529200" y="4280040"/>
            <a:ext cx="9068760" cy="1340280"/>
          </a:xfrm>
          <a:prstGeom prst="rect">
            <a:avLst/>
          </a:prstGeom>
          <a:noFill/>
          <a:ln>
            <a:noFill/>
          </a:ln>
        </p:spPr>
        <p:txBody>
          <a:bodyPr lIns="0" rIns="0" tIns="0" bIns="0" anchor="ctr"/>
          <a:p>
            <a:pPr algn="ctr"/>
            <a:r>
              <a:rPr b="0" lang="en-US" sz="2800" spc="-1" strike="noStrike">
                <a:solidFill>
                  <a:srgbClr val="000000"/>
                </a:solidFill>
                <a:uFill>
                  <a:solidFill>
                    <a:srgbClr val="ffffff"/>
                  </a:solidFill>
                </a:uFill>
                <a:latin typeface="Arial"/>
              </a:rPr>
              <a:t>For John Jay FCM 740 by Mike Fernez</a:t>
            </a:r>
            <a:endParaRPr b="0" lang="en-US" sz="3200" spc="-1" strike="noStrike">
              <a:solidFill>
                <a:srgbClr val="000000"/>
              </a:solidFill>
              <a:uFill>
                <a:solidFill>
                  <a:srgbClr val="ffffff"/>
                </a:solidFill>
              </a:uFill>
              <a:latin typeface="Arial"/>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All in all...</a:t>
            </a:r>
            <a:endParaRPr b="0" lang="en-US" sz="4400" spc="-1" strike="noStrike">
              <a:solidFill>
                <a:srgbClr val="000000"/>
              </a:solidFill>
              <a:uFill>
                <a:solidFill>
                  <a:srgbClr val="ffffff"/>
                </a:solidFill>
              </a:uFill>
              <a:latin typeface="Arial"/>
            </a:endParaRPr>
          </a:p>
        </p:txBody>
      </p:sp>
      <p:pic>
        <p:nvPicPr>
          <p:cNvPr id="71" name="" descr=""/>
          <p:cNvPicPr/>
          <p:nvPr/>
        </p:nvPicPr>
        <p:blipFill>
          <a:blip r:embed="rId1"/>
          <a:stretch/>
        </p:blipFill>
        <p:spPr>
          <a:xfrm>
            <a:off x="1920240" y="1280160"/>
            <a:ext cx="5943600" cy="594360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All in all...</a:t>
            </a:r>
            <a:endParaRPr b="0" lang="en-US" sz="4400" spc="-1" strike="noStrike">
              <a:solidFill>
                <a:srgbClr val="000000"/>
              </a:solidFill>
              <a:uFill>
                <a:solidFill>
                  <a:srgbClr val="ffffff"/>
                </a:solidFill>
              </a:uFill>
              <a:latin typeface="Arial"/>
            </a:endParaRPr>
          </a:p>
        </p:txBody>
      </p:sp>
      <p:sp>
        <p:nvSpPr>
          <p:cNvPr id="73" name="TextShape 2"/>
          <p:cNvSpPr txBox="1"/>
          <p:nvPr/>
        </p:nvSpPr>
        <p:spPr>
          <a:xfrm>
            <a:off x="503640" y="1769400"/>
            <a:ext cx="9068760" cy="438552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The blockchain, provides Bitcoin transactions with layers of security:</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Relative Anonymity (wallets are public keys)</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Creates an immutable record of transactions</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Network is distributed enough to resist attacks</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The Bitcoin protocol also encourages fair play by design:</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The cost of CPU resources to defraud the ledger far outweighs the benefit one would gain from mining</a:t>
            </a:r>
            <a:endParaRPr b="0" lang="en-US" sz="2800" spc="-1" strike="noStrike">
              <a:solidFill>
                <a:srgbClr val="000000"/>
              </a:solidFill>
              <a:uFill>
                <a:solidFill>
                  <a:srgbClr val="ffffff"/>
                </a:solidFill>
              </a:uFill>
              <a:latin typeface="Arial"/>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A Brief Look At Cryptocurrencies</a:t>
            </a:r>
            <a:endParaRPr b="0" lang="en-US" sz="4400" spc="-1" strike="noStrike">
              <a:solidFill>
                <a:srgbClr val="000000"/>
              </a:solidFill>
              <a:uFill>
                <a:solidFill>
                  <a:srgbClr val="ffffff"/>
                </a:solidFill>
              </a:uFill>
              <a:latin typeface="Arial"/>
            </a:endParaRPr>
          </a:p>
        </p:txBody>
      </p:sp>
      <p:sp>
        <p:nvSpPr>
          <p:cNvPr id="75" name="TextShape 2"/>
          <p:cNvSpPr txBox="1"/>
          <p:nvPr/>
        </p:nvSpPr>
        <p:spPr>
          <a:xfrm>
            <a:off x="503640" y="1769400"/>
            <a:ext cx="7817400" cy="438552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a:t>
            </a:r>
            <a:r>
              <a:rPr b="0" lang="en-US" sz="3200" spc="-1" strike="noStrike">
                <a:solidFill>
                  <a:srgbClr val="000000"/>
                </a:solidFill>
                <a:uFill>
                  <a:solidFill>
                    <a:srgbClr val="ffffff"/>
                  </a:solidFill>
                </a:uFill>
                <a:latin typeface="Arial"/>
              </a:rPr>
              <a:t>a general purpose blockchain”</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1" lang="en-US" sz="2800" spc="-1" strike="noStrike">
                <a:solidFill>
                  <a:srgbClr val="000000"/>
                </a:solidFill>
                <a:uFill>
                  <a:solidFill>
                    <a:srgbClr val="ffffff"/>
                  </a:solidFill>
                </a:uFill>
                <a:latin typeface="Arial"/>
              </a:rPr>
              <a:t>Ethereum</a:t>
            </a:r>
            <a:r>
              <a:rPr b="0" lang="en-US" sz="2800" spc="-1" strike="noStrike">
                <a:solidFill>
                  <a:srgbClr val="000000"/>
                </a:solidFill>
                <a:uFill>
                  <a:solidFill>
                    <a:srgbClr val="ffffff"/>
                  </a:solidFill>
                </a:uFill>
                <a:latin typeface="Arial"/>
              </a:rPr>
              <a:t> is a distributed virtual machine platform, designed to be programmable so it can execute smart contracts</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a:t>
            </a:r>
            <a:r>
              <a:rPr b="0" lang="en-US" sz="2800" spc="-1" strike="noStrike">
                <a:solidFill>
                  <a:srgbClr val="000000"/>
                </a:solidFill>
                <a:uFill>
                  <a:solidFill>
                    <a:srgbClr val="ffffff"/>
                  </a:solidFill>
                </a:uFill>
                <a:latin typeface="Arial"/>
              </a:rPr>
              <a:t>Ether” is the system’s currency</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Currently hosts 1241 blockchain-based projects (including organizations like bitnation and games like cryptokitties)</a:t>
            </a:r>
            <a:endParaRPr b="0" lang="en-US" sz="2800" spc="-1" strike="noStrike">
              <a:solidFill>
                <a:srgbClr val="000000"/>
              </a:solidFill>
              <a:uFill>
                <a:solidFill>
                  <a:srgbClr val="ffffff"/>
                </a:solidFill>
              </a:uFill>
              <a:latin typeface="Arial"/>
            </a:endParaRPr>
          </a:p>
        </p:txBody>
      </p:sp>
      <p:pic>
        <p:nvPicPr>
          <p:cNvPr id="76" name="" descr=""/>
          <p:cNvPicPr/>
          <p:nvPr/>
        </p:nvPicPr>
        <p:blipFill>
          <a:blip r:embed="rId1"/>
          <a:stretch/>
        </p:blipFill>
        <p:spPr>
          <a:xfrm>
            <a:off x="7589520" y="4114080"/>
            <a:ext cx="2253240" cy="2286720"/>
          </a:xfrm>
          <a:prstGeom prst="rect">
            <a:avLst/>
          </a:prstGeom>
          <a:ln>
            <a:noFill/>
          </a:ln>
        </p:spPr>
      </p:pic>
      <p:sp>
        <p:nvSpPr>
          <p:cNvPr id="77" name="TextShape 3"/>
          <p:cNvSpPr txBox="1"/>
          <p:nvPr/>
        </p:nvSpPr>
        <p:spPr>
          <a:xfrm>
            <a:off x="1405440" y="6367680"/>
            <a:ext cx="3747600" cy="602280"/>
          </a:xfrm>
          <a:prstGeom prst="rect">
            <a:avLst/>
          </a:prstGeom>
          <a:noFill/>
          <a:ln>
            <a:noFill/>
          </a:ln>
        </p:spPr>
        <p:txBody>
          <a:bodyPr lIns="90000" rIns="90000" tIns="45000" bIns="45000"/>
          <a:p>
            <a:r>
              <a:rPr b="0" lang="en-US" sz="1200" spc="-1" strike="noStrike">
                <a:solidFill>
                  <a:srgbClr val="6666ff"/>
                </a:solidFill>
                <a:uFill>
                  <a:solidFill>
                    <a:srgbClr val="ffffff"/>
                  </a:solidFill>
                </a:uFill>
                <a:latin typeface="Arial"/>
                <a:hlinkClick r:id="rId2"/>
              </a:rPr>
              <a:t>https://www.youtube.com/watch?v=WSN5BaCzsbo</a:t>
            </a:r>
            <a:endParaRPr b="0" lang="en-US" sz="1800" spc="-1" strike="noStrike">
              <a:solidFill>
                <a:srgbClr val="000000"/>
              </a:solidFill>
              <a:uFill>
                <a:solidFill>
                  <a:srgbClr val="ffffff"/>
                </a:solidFill>
              </a:uFill>
              <a:latin typeface="Arial"/>
            </a:endParaRPr>
          </a:p>
          <a:p>
            <a:r>
              <a:rPr b="0" lang="en-US" sz="1200" spc="-1" strike="noStrike">
                <a:solidFill>
                  <a:srgbClr val="6666ff"/>
                </a:solidFill>
                <a:uFill>
                  <a:solidFill>
                    <a:srgbClr val="ffffff"/>
                  </a:solidFill>
                </a:uFill>
                <a:latin typeface="Arial"/>
              </a:rPr>
              <a:t>https://www.stateofthedapps.com</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pic>
        <p:nvPicPr>
          <p:cNvPr id="78" name="" descr=""/>
          <p:cNvPicPr/>
          <p:nvPr/>
        </p:nvPicPr>
        <p:blipFill>
          <a:blip r:embed="rId3"/>
          <a:stretch/>
        </p:blipFill>
        <p:spPr>
          <a:xfrm>
            <a:off x="8321040" y="1280160"/>
            <a:ext cx="933120" cy="152352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A Brief Look At Cryptocurrencies</a:t>
            </a:r>
            <a:endParaRPr b="0" lang="en-US" sz="4400" spc="-1" strike="noStrike">
              <a:solidFill>
                <a:srgbClr val="000000"/>
              </a:solidFill>
              <a:uFill>
                <a:solidFill>
                  <a:srgbClr val="ffffff"/>
                </a:solidFill>
              </a:uFill>
              <a:latin typeface="Arial"/>
            </a:endParaRPr>
          </a:p>
        </p:txBody>
      </p:sp>
      <p:sp>
        <p:nvSpPr>
          <p:cNvPr id="80" name="TextShape 2"/>
          <p:cNvSpPr txBox="1"/>
          <p:nvPr/>
        </p:nvSpPr>
        <p:spPr>
          <a:xfrm>
            <a:off x="323640" y="1445400"/>
            <a:ext cx="9068760" cy="3087720"/>
          </a:xfrm>
          <a:prstGeom prst="rect">
            <a:avLst/>
          </a:prstGeom>
          <a:noFill/>
          <a:ln>
            <a:noFill/>
          </a:ln>
        </p:spPr>
        <p:txBody>
          <a:bodyPr lIns="0" rIns="0" tIns="0" bIns="0"/>
          <a:p>
            <a:pPr marL="432000" indent="-324000">
              <a:buClr>
                <a:srgbClr val="000000"/>
              </a:buClr>
              <a:buSzPct val="45000"/>
              <a:buFont typeface="Wingdings" charset="2"/>
              <a:buChar char=""/>
            </a:pPr>
            <a:r>
              <a:rPr b="1" lang="en-US" sz="3200" spc="-1" strike="noStrike">
                <a:solidFill>
                  <a:srgbClr val="000000"/>
                </a:solidFill>
                <a:uFill>
                  <a:solidFill>
                    <a:srgbClr val="ffffff"/>
                  </a:solidFill>
                </a:uFill>
                <a:latin typeface="Arial"/>
              </a:rPr>
              <a:t>Monero</a:t>
            </a:r>
            <a:r>
              <a:rPr b="0" lang="en-US" sz="3200" spc="-1" strike="noStrike">
                <a:solidFill>
                  <a:srgbClr val="000000"/>
                </a:solidFill>
                <a:uFill>
                  <a:solidFill>
                    <a:srgbClr val="ffffff"/>
                  </a:solidFill>
                </a:uFill>
                <a:latin typeface="Arial"/>
              </a:rPr>
              <a:t> (originally CryptoNote)</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A cryptocurrency designed for secure and anonymous transactions</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Utilizes a process called a “one-time ring signature” to obscure transactions.</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From the white paper review on Monero’s site:</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i="1" lang="en-US" sz="2400" spc="-1" strike="noStrike">
                <a:solidFill>
                  <a:srgbClr val="000000"/>
                </a:solidFill>
                <a:uFill>
                  <a:solidFill>
                    <a:srgbClr val="ffffff"/>
                  </a:solidFill>
                </a:uFill>
                <a:latin typeface="Arial"/>
              </a:rPr>
              <a:t>We can imagine the CN protocol as a post-office-box system.  Each user has a set of public keys and private keys, just like in the BTC protocol. Rather  than  sending CrytpoNote  directly  to  each  others  public  keys, users execute a Diffie-Hellman exchange and create ring signatures to make a new one-time post-office-box at which the CNs are stored.  And when we send our CN,we include our key image, which is just the hash of the private destination key that gave us the right to send those CN in the first place.  If that key image has not yet been used, then that one-time ring signature has not yet been spent.</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 </a:t>
            </a:r>
            <a:endParaRPr b="0" lang="en-US" sz="2000" spc="-1" strike="noStrike">
              <a:solidFill>
                <a:srgbClr val="000000"/>
              </a:solidFill>
              <a:uFill>
                <a:solidFill>
                  <a:srgbClr val="ffffff"/>
                </a:solidFill>
              </a:uFill>
              <a:latin typeface="Arial"/>
            </a:endParaRPr>
          </a:p>
        </p:txBody>
      </p:sp>
      <p:pic>
        <p:nvPicPr>
          <p:cNvPr id="81" name="" descr=""/>
          <p:cNvPicPr/>
          <p:nvPr/>
        </p:nvPicPr>
        <p:blipFill>
          <a:blip r:embed="rId1"/>
          <a:srcRect l="18361" t="16637" r="25785" b="15460"/>
          <a:stretch/>
        </p:blipFill>
        <p:spPr>
          <a:xfrm>
            <a:off x="365760" y="5335200"/>
            <a:ext cx="1188000" cy="1248480"/>
          </a:xfrm>
          <a:prstGeom prst="rect">
            <a:avLst/>
          </a:prstGeom>
          <a:ln>
            <a:noFill/>
          </a:ln>
        </p:spPr>
      </p:pic>
      <p:pic>
        <p:nvPicPr>
          <p:cNvPr id="82" name="" descr=""/>
          <p:cNvPicPr/>
          <p:nvPr/>
        </p:nvPicPr>
        <p:blipFill>
          <a:blip r:embed="rId2"/>
          <a:srcRect l="6584" t="7748" r="9086" b="0"/>
          <a:stretch/>
        </p:blipFill>
        <p:spPr>
          <a:xfrm>
            <a:off x="1856880" y="4494600"/>
            <a:ext cx="6369840" cy="252144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A Brief Look At Cryptocurrencies</a:t>
            </a:r>
            <a:endParaRPr b="0" lang="en-US" sz="4400" spc="-1" strike="noStrike">
              <a:solidFill>
                <a:srgbClr val="000000"/>
              </a:solidFill>
              <a:uFill>
                <a:solidFill>
                  <a:srgbClr val="ffffff"/>
                </a:solidFill>
              </a:uFill>
              <a:latin typeface="Arial"/>
            </a:endParaRPr>
          </a:p>
        </p:txBody>
      </p:sp>
      <p:sp>
        <p:nvSpPr>
          <p:cNvPr id="84" name="TextShape 2"/>
          <p:cNvSpPr txBox="1"/>
          <p:nvPr/>
        </p:nvSpPr>
        <p:spPr>
          <a:xfrm>
            <a:off x="503640" y="1769400"/>
            <a:ext cx="9068760" cy="438552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A million more...</a:t>
            </a:r>
            <a:endParaRPr b="0" lang="en-US" sz="3200" spc="-1" strike="noStrike">
              <a:solidFill>
                <a:srgbClr val="000000"/>
              </a:solidFill>
              <a:uFill>
                <a:solidFill>
                  <a:srgbClr val="ffffff"/>
                </a:solidFill>
              </a:uFill>
              <a:latin typeface="Arial"/>
            </a:endParaRPr>
          </a:p>
        </p:txBody>
      </p:sp>
      <p:pic>
        <p:nvPicPr>
          <p:cNvPr id="85" name="" descr=""/>
          <p:cNvPicPr/>
          <p:nvPr/>
        </p:nvPicPr>
        <p:blipFill>
          <a:blip r:embed="rId1"/>
          <a:stretch/>
        </p:blipFill>
        <p:spPr>
          <a:xfrm>
            <a:off x="2491920" y="2561040"/>
            <a:ext cx="5186160" cy="3706560"/>
          </a:xfrm>
          <a:prstGeom prst="rect">
            <a:avLst/>
          </a:prstGeom>
          <a:ln>
            <a:noFill/>
          </a:ln>
        </p:spPr>
      </p:pic>
      <p:sp>
        <p:nvSpPr>
          <p:cNvPr id="86" name="TextShape 3"/>
          <p:cNvSpPr txBox="1"/>
          <p:nvPr/>
        </p:nvSpPr>
        <p:spPr>
          <a:xfrm>
            <a:off x="914040" y="6458040"/>
            <a:ext cx="7952760" cy="773280"/>
          </a:xfrm>
          <a:prstGeom prst="rect">
            <a:avLst/>
          </a:prstGeom>
          <a:noFill/>
          <a:ln>
            <a:noFill/>
          </a:ln>
        </p:spPr>
        <p:txBody>
          <a:bodyPr lIns="90000" rIns="90000" tIns="45000" bIns="45000"/>
          <a:p>
            <a:r>
              <a:rPr b="0" lang="en-US" sz="1200" spc="-1" strike="noStrike" u="sng">
                <a:solidFill>
                  <a:srgbClr val="6666ff"/>
                </a:solidFill>
                <a:uFill>
                  <a:solidFill>
                    <a:srgbClr val="ffffff"/>
                  </a:solidFill>
                </a:uFill>
                <a:latin typeface="Arial"/>
              </a:rPr>
              <a:t>https://www.irta.com/wp-content/uploads/2016/02/cryptocurrency-01.jpg</a:t>
            </a:r>
            <a:endParaRPr b="0" lang="en-US" sz="1800" spc="-1" strike="noStrike">
              <a:solidFill>
                <a:srgbClr val="000000"/>
              </a:solidFill>
              <a:uFill>
                <a:solidFill>
                  <a:srgbClr val="ffffff"/>
                </a:solidFill>
              </a:uFill>
              <a:latin typeface="Arial"/>
            </a:endParaRPr>
          </a:p>
          <a:p>
            <a:r>
              <a:rPr b="0" lang="en-US" sz="1200" spc="-1" strike="noStrike" u="sng">
                <a:solidFill>
                  <a:srgbClr val="6666ff"/>
                </a:solidFill>
                <a:uFill>
                  <a:solidFill>
                    <a:srgbClr val="ffffff"/>
                  </a:solidFill>
                </a:uFill>
                <a:latin typeface="Arial"/>
              </a:rPr>
              <a:t>https://i2.cdn.turner.com/cnnnext/dam/assets/140223132422-irpt-dogecoin-tech-4-horizontal-large-gallery.png</a:t>
            </a:r>
            <a:endParaRPr b="0" lang="en-US" sz="1800" spc="-1" strike="noStrike">
              <a:solidFill>
                <a:srgbClr val="000000"/>
              </a:solidFill>
              <a:uFill>
                <a:solidFill>
                  <a:srgbClr val="ffffff"/>
                </a:solidFill>
              </a:uFill>
              <a:latin typeface="Arial"/>
            </a:endParaRPr>
          </a:p>
          <a:p>
            <a:r>
              <a:rPr b="0" lang="en-US" sz="1200" spc="-1" strike="noStrike" u="sng">
                <a:solidFill>
                  <a:srgbClr val="6666ff"/>
                </a:solidFill>
                <a:uFill>
                  <a:solidFill>
                    <a:srgbClr val="ffffff"/>
                  </a:solidFill>
                </a:uFill>
                <a:latin typeface="Arial"/>
              </a:rPr>
              <a:t>https://coinmarketcap.com/currencies/zcash/</a:t>
            </a:r>
            <a:endParaRPr b="0" lang="en-US" sz="1800" spc="-1" strike="noStrike">
              <a:solidFill>
                <a:srgbClr val="000000"/>
              </a:solidFill>
              <a:uFill>
                <a:solidFill>
                  <a:srgbClr val="ffffff"/>
                </a:solidFill>
              </a:uFill>
              <a:latin typeface="Arial"/>
            </a:endParaRPr>
          </a:p>
          <a:p>
            <a:r>
              <a:rPr b="0" lang="en-US" sz="1200" spc="-1" strike="noStrike" u="sng">
                <a:solidFill>
                  <a:srgbClr val="6666ff"/>
                </a:solidFill>
                <a:uFill>
                  <a:solidFill>
                    <a:srgbClr val="ffffff"/>
                  </a:solidFill>
                </a:uFill>
                <a:latin typeface="Arial"/>
              </a:rPr>
              <a:t>http://static3.businessinsider.com/image/5a71a5e9ec1ade273f1f5aed-400/tethericon.png</a:t>
            </a:r>
            <a:endParaRPr b="0" lang="en-US" sz="1800" spc="-1" strike="noStrike">
              <a:solidFill>
                <a:srgbClr val="000000"/>
              </a:solidFill>
              <a:uFill>
                <a:solidFill>
                  <a:srgbClr val="ffffff"/>
                </a:solidFill>
              </a:uFill>
              <a:latin typeface="Arial"/>
            </a:endParaRPr>
          </a:p>
        </p:txBody>
      </p:sp>
      <p:pic>
        <p:nvPicPr>
          <p:cNvPr id="87" name="" descr=""/>
          <p:cNvPicPr/>
          <p:nvPr/>
        </p:nvPicPr>
        <p:blipFill>
          <a:blip r:embed="rId2"/>
          <a:stretch/>
        </p:blipFill>
        <p:spPr>
          <a:xfrm>
            <a:off x="7495560" y="4481640"/>
            <a:ext cx="1431720" cy="1432440"/>
          </a:xfrm>
          <a:prstGeom prst="rect">
            <a:avLst/>
          </a:prstGeom>
          <a:ln>
            <a:noFill/>
          </a:ln>
        </p:spPr>
      </p:pic>
      <p:pic>
        <p:nvPicPr>
          <p:cNvPr id="88" name="" descr=""/>
          <p:cNvPicPr/>
          <p:nvPr/>
        </p:nvPicPr>
        <p:blipFill>
          <a:blip r:embed="rId3"/>
          <a:stretch/>
        </p:blipFill>
        <p:spPr>
          <a:xfrm>
            <a:off x="7678440" y="2286360"/>
            <a:ext cx="1188360" cy="1189080"/>
          </a:xfrm>
          <a:prstGeom prst="rect">
            <a:avLst/>
          </a:prstGeom>
          <a:ln>
            <a:noFill/>
          </a:ln>
        </p:spPr>
      </p:pic>
      <p:pic>
        <p:nvPicPr>
          <p:cNvPr id="89" name="" descr=""/>
          <p:cNvPicPr/>
          <p:nvPr/>
        </p:nvPicPr>
        <p:blipFill>
          <a:blip r:embed="rId4"/>
          <a:srcRect l="38143" t="33132" r="26619" b="5224"/>
          <a:stretch/>
        </p:blipFill>
        <p:spPr>
          <a:xfrm>
            <a:off x="1279440" y="2314800"/>
            <a:ext cx="1919160" cy="189252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Use and Abuse Worldwide</a:t>
            </a:r>
            <a:endParaRPr b="0" lang="en-US" sz="4400" spc="-1" strike="noStrike">
              <a:solidFill>
                <a:srgbClr val="000000"/>
              </a:solidFill>
              <a:uFill>
                <a:solidFill>
                  <a:srgbClr val="ffffff"/>
                </a:solidFill>
              </a:uFill>
              <a:latin typeface="Arial"/>
            </a:endParaRPr>
          </a:p>
        </p:txBody>
      </p:sp>
      <p:sp>
        <p:nvSpPr>
          <p:cNvPr id="91" name="TextShape 2"/>
          <p:cNvSpPr txBox="1"/>
          <p:nvPr/>
        </p:nvSpPr>
        <p:spPr>
          <a:xfrm>
            <a:off x="503640" y="1769400"/>
            <a:ext cx="9068760" cy="362556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Cryptojacking</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Spread wildly in the last year, esp. due to spread of browser crypto-mining extensions like Coinhive</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Typically causes sharp rise in CPU use on a web browser or web site</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This site can also help detect cryptojacking: </a:t>
            </a:r>
            <a:r>
              <a:rPr b="0" lang="en-US" sz="2400" spc="-1" strike="noStrike" u="sng">
                <a:solidFill>
                  <a:srgbClr val="6666ff"/>
                </a:solidFill>
                <a:uFill>
                  <a:solidFill>
                    <a:srgbClr val="ffffff"/>
                  </a:solidFill>
                </a:uFill>
                <a:latin typeface="Arial"/>
                <a:hlinkClick r:id="rId1"/>
              </a:rPr>
              <a:t>https://cryptojackingtest.com/</a:t>
            </a:r>
            <a:endParaRPr b="0" lang="en-US" sz="2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DPRK notorious for this lately, attacking SK exchanges for Monero mining </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Ransomware</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List of attacks grows longer and longer: CrytpoLocker</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US and UK have attributed WannaCry to DPRK</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Atlanta became victim to a ransomware attack recently, locking up court and police files, causing internet outages, overall costing the city millions so far</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Venezuelan Crisis</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With the Bolivar at a value lower than WOW gold, the Maduro government is putting its faith in issuing Petro, a cryptocurrency supposedly backed by oil</a:t>
            </a:r>
            <a:endParaRPr b="0" lang="en-US" sz="2800" spc="-1" strike="noStrike">
              <a:solidFill>
                <a:srgbClr val="000000"/>
              </a:solidFill>
              <a:uFill>
                <a:solidFill>
                  <a:srgbClr val="ffffff"/>
                </a:solidFill>
              </a:uFill>
              <a:latin typeface="Arial"/>
            </a:endParaRPr>
          </a:p>
        </p:txBody>
      </p:sp>
      <p:sp>
        <p:nvSpPr>
          <p:cNvPr id="92" name="TextShape 3"/>
          <p:cNvSpPr txBox="1"/>
          <p:nvPr/>
        </p:nvSpPr>
        <p:spPr>
          <a:xfrm>
            <a:off x="548640" y="5492160"/>
            <a:ext cx="8686800" cy="1626120"/>
          </a:xfrm>
          <a:prstGeom prst="rect">
            <a:avLst/>
          </a:prstGeom>
          <a:noFill/>
          <a:ln>
            <a:noFill/>
          </a:ln>
        </p:spPr>
        <p:txBody>
          <a:bodyPr lIns="90000" rIns="90000" tIns="45000" bIns="45000"/>
          <a:p>
            <a:r>
              <a:rPr b="0" lang="en-US" sz="1200" spc="-1" strike="noStrike" u="sng">
                <a:solidFill>
                  <a:srgbClr val="6666ff"/>
                </a:solidFill>
                <a:uFill>
                  <a:solidFill>
                    <a:srgbClr val="ffffff"/>
                  </a:solidFill>
                </a:uFill>
                <a:latin typeface="Arial"/>
                <a:hlinkClick r:id="rId2"/>
              </a:rPr>
              <a:t>https://www.independent.co.uk/life-style/gadgets-and-tech/news/bitcoin-alternative-monero-cryptojacking-north-korea-alienvault-labs-a8149371.html</a:t>
            </a:r>
            <a:endParaRPr b="0" lang="en-US" sz="1800" spc="-1" strike="noStrike">
              <a:solidFill>
                <a:srgbClr val="000000"/>
              </a:solidFill>
              <a:uFill>
                <a:solidFill>
                  <a:srgbClr val="ffffff"/>
                </a:solidFill>
              </a:uFill>
              <a:latin typeface="Arial"/>
            </a:endParaRPr>
          </a:p>
          <a:p>
            <a:r>
              <a:rPr b="0" lang="en-US" sz="1200" spc="-1" strike="noStrike" u="sng">
                <a:solidFill>
                  <a:srgbClr val="6666ff"/>
                </a:solidFill>
                <a:uFill>
                  <a:solidFill>
                    <a:srgbClr val="ffffff"/>
                  </a:solidFill>
                </a:uFill>
                <a:latin typeface="Arial"/>
                <a:hlinkClick r:id="rId3"/>
              </a:rPr>
              <a:t>https://www.wired.com/story/cryptojacking-has-gotten-out-of-control/</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200" spc="-1" strike="noStrike" u="sng">
                <a:solidFill>
                  <a:srgbClr val="6666ff"/>
                </a:solidFill>
                <a:uFill>
                  <a:solidFill>
                    <a:srgbClr val="ffffff"/>
                  </a:solidFill>
                </a:uFill>
                <a:latin typeface="Arial"/>
                <a:hlinkClick r:id="rId4"/>
              </a:rPr>
              <a:t>https://www.npr.org/2018/03/30/598386485/atlanta-paralyzed-for-more-than-a-week-by-cyber-attack</a:t>
            </a:r>
            <a:endParaRPr b="0" lang="en-US" sz="1800" spc="-1" strike="noStrike">
              <a:solidFill>
                <a:srgbClr val="000000"/>
              </a:solidFill>
              <a:uFill>
                <a:solidFill>
                  <a:srgbClr val="ffffff"/>
                </a:solidFill>
              </a:uFill>
              <a:latin typeface="Arial"/>
            </a:endParaRPr>
          </a:p>
          <a:p>
            <a:r>
              <a:rPr b="0" lang="en-US" sz="1200" spc="-1" strike="noStrike" u="sng">
                <a:solidFill>
                  <a:srgbClr val="6666ff"/>
                </a:solidFill>
                <a:uFill>
                  <a:solidFill>
                    <a:srgbClr val="ffffff"/>
                  </a:solidFill>
                </a:uFill>
                <a:latin typeface="Arial"/>
                <a:hlinkClick r:id="rId5"/>
              </a:rPr>
              <a:t>https://www.cnn.com/2018/03/22/us/atlanta-ransomware-attack/index.html</a:t>
            </a:r>
            <a:endParaRPr b="0" lang="en-US" sz="1800" spc="-1" strike="noStrike">
              <a:solidFill>
                <a:srgbClr val="000000"/>
              </a:solidFill>
              <a:uFill>
                <a:solidFill>
                  <a:srgbClr val="ffffff"/>
                </a:solidFill>
              </a:uFill>
              <a:latin typeface="Arial"/>
            </a:endParaRPr>
          </a:p>
          <a:p>
            <a:r>
              <a:rPr b="0" lang="en-US" sz="1200" spc="-1" strike="noStrike" u="sng">
                <a:solidFill>
                  <a:srgbClr val="6666ff"/>
                </a:solidFill>
                <a:uFill>
                  <a:solidFill>
                    <a:srgbClr val="ffffff"/>
                  </a:solidFill>
                </a:uFill>
                <a:latin typeface="Arial"/>
                <a:hlinkClick r:id="rId6"/>
              </a:rPr>
              <a:t>https://www.npr.org/sections/thetwo-way/2017/12/19/571854614/u-s-says-north-korea-directly-responsible-for-wannacry-ransomware-attack</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200" spc="-1" strike="noStrike" u="sng">
                <a:solidFill>
                  <a:srgbClr val="6666ff"/>
                </a:solidFill>
                <a:uFill>
                  <a:solidFill>
                    <a:srgbClr val="ffffff"/>
                  </a:solidFill>
                </a:uFill>
                <a:latin typeface="Arial"/>
                <a:hlinkClick r:id="rId7"/>
              </a:rPr>
              <a:t>https://www.coindesk.com/petro-debut-learned-venezuelas-cryptocurrency-today/</a:t>
            </a:r>
            <a:endParaRPr b="0" lang="en-US" sz="1800" spc="-1" strike="noStrike">
              <a:solidFill>
                <a:srgbClr val="000000"/>
              </a:solidFill>
              <a:uFill>
                <a:solidFill>
                  <a:srgbClr val="ffffff"/>
                </a:solidFill>
              </a:uFill>
              <a:latin typeface="Arial"/>
            </a:endParaRPr>
          </a:p>
          <a:p>
            <a:r>
              <a:rPr b="0" lang="en-US" sz="1200" spc="-1" strike="noStrike" u="sng">
                <a:solidFill>
                  <a:srgbClr val="6666ff"/>
                </a:solidFill>
                <a:uFill>
                  <a:solidFill>
                    <a:srgbClr val="ffffff"/>
                  </a:solidFill>
                </a:uFill>
                <a:latin typeface="Arial"/>
                <a:hlinkClick r:id="rId8"/>
              </a:rPr>
              <a:t>http://www.gameusd.com/game/product/index?server_id=1</a:t>
            </a:r>
            <a:endParaRPr b="0" lang="en-US" sz="1800" spc="-1" strike="noStrike">
              <a:solidFill>
                <a:srgbClr val="000000"/>
              </a:solidFill>
              <a:uFill>
                <a:solidFill>
                  <a:srgbClr val="ffffff"/>
                </a:solidFill>
              </a:uFill>
              <a:latin typeface="Arial"/>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Blockchain Explorers and Forensics</a:t>
            </a:r>
            <a:endParaRPr b="0" lang="en-US" sz="4400" spc="-1" strike="noStrike">
              <a:solidFill>
                <a:srgbClr val="000000"/>
              </a:solidFill>
              <a:uFill>
                <a:solidFill>
                  <a:srgbClr val="ffffff"/>
                </a:solidFill>
              </a:uFill>
              <a:latin typeface="Arial"/>
            </a:endParaRPr>
          </a:p>
        </p:txBody>
      </p:sp>
      <p:sp>
        <p:nvSpPr>
          <p:cNvPr id="94" name="TextShape 2"/>
          <p:cNvSpPr txBox="1"/>
          <p:nvPr/>
        </p:nvSpPr>
        <p:spPr>
          <a:xfrm>
            <a:off x="503640" y="1769400"/>
            <a:ext cx="9068760" cy="438552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Cryptocurrency Blockchains</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Bitcoin- </a:t>
            </a:r>
            <a:r>
              <a:rPr b="0" lang="en-US" sz="2800" spc="-1" strike="noStrike" u="sng">
                <a:solidFill>
                  <a:srgbClr val="6666ff"/>
                </a:solidFill>
                <a:uFill>
                  <a:solidFill>
                    <a:srgbClr val="ffffff"/>
                  </a:solidFill>
                </a:uFill>
                <a:latin typeface="Arial"/>
                <a:hlinkClick r:id="rId1"/>
              </a:rPr>
              <a:t>https://blockchain.info/</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Ethereum- </a:t>
            </a:r>
            <a:r>
              <a:rPr b="0" lang="en-US" sz="2800" spc="-1" strike="noStrike" u="sng">
                <a:solidFill>
                  <a:srgbClr val="6666ff"/>
                </a:solidFill>
                <a:uFill>
                  <a:solidFill>
                    <a:srgbClr val="ffffff"/>
                  </a:solidFill>
                </a:uFill>
                <a:latin typeface="Arial"/>
                <a:hlinkClick r:id="rId2"/>
              </a:rPr>
              <a:t>https://etherscan.io/</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Zcash- </a:t>
            </a:r>
            <a:r>
              <a:rPr b="0" lang="en-US" sz="2800" spc="-1" strike="noStrike" u="sng">
                <a:solidFill>
                  <a:srgbClr val="6666ff"/>
                </a:solidFill>
                <a:uFill>
                  <a:solidFill>
                    <a:srgbClr val="ffffff"/>
                  </a:solidFill>
                </a:uFill>
                <a:latin typeface="Arial"/>
                <a:hlinkClick r:id="rId3"/>
              </a:rPr>
              <a:t>https://zcash.blockexplorer.com/</a:t>
            </a:r>
            <a:r>
              <a:rPr b="0" lang="en-US" sz="2800" spc="-1" strike="noStrike" u="sng">
                <a:solidFill>
                  <a:srgbClr val="6666ff"/>
                </a:solidFill>
                <a:uFill>
                  <a:solidFill>
                    <a:srgbClr val="ffffff"/>
                  </a:solidFill>
                </a:uFill>
                <a:latin typeface="Arial"/>
              </a:rPr>
              <a:t> </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Monero- </a:t>
            </a:r>
            <a:r>
              <a:rPr b="0" lang="en-US" sz="2800" spc="-1" strike="noStrike" u="sng">
                <a:solidFill>
                  <a:srgbClr val="6666ff"/>
                </a:solidFill>
                <a:uFill>
                  <a:solidFill>
                    <a:srgbClr val="ffffff"/>
                  </a:solidFill>
                </a:uFill>
                <a:latin typeface="Arial"/>
                <a:hlinkClick r:id="rId4"/>
              </a:rPr>
              <a:t>https://monerohash.com/explorer/</a:t>
            </a:r>
            <a:r>
              <a:rPr b="0" lang="en-US" sz="2800" spc="-1" strike="noStrike" u="sng">
                <a:solidFill>
                  <a:srgbClr val="6666ff"/>
                </a:solidFill>
                <a:uFill>
                  <a:solidFill>
                    <a:srgbClr val="ffffff"/>
                  </a:solidFill>
                </a:uFill>
                <a:latin typeface="Arial"/>
              </a:rPr>
              <a:t> </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Proprietary and other investgation tools</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u="sng">
                <a:solidFill>
                  <a:srgbClr val="6666ff"/>
                </a:solidFill>
                <a:uFill>
                  <a:solidFill>
                    <a:srgbClr val="ffffff"/>
                  </a:solidFill>
                </a:uFill>
                <a:latin typeface="Arial"/>
                <a:hlinkClick r:id="rId5"/>
              </a:rPr>
              <a:t>https://www.chainalysis.com/</a:t>
            </a:r>
            <a:r>
              <a:rPr b="0" lang="en-US" sz="2800" spc="-1" strike="noStrike" u="sng">
                <a:solidFill>
                  <a:srgbClr val="6666ff"/>
                </a:solidFill>
                <a:uFill>
                  <a:solidFill>
                    <a:srgbClr val="ffffff"/>
                  </a:solidFill>
                </a:uFill>
                <a:latin typeface="Arial"/>
              </a:rPr>
              <a:t> </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u="sng">
                <a:solidFill>
                  <a:srgbClr val="6666ff"/>
                </a:solidFill>
                <a:uFill>
                  <a:solidFill>
                    <a:srgbClr val="ffffff"/>
                  </a:solidFill>
                </a:uFill>
                <a:latin typeface="Arial"/>
                <a:hlinkClick r:id="rId6"/>
              </a:rPr>
              <a:t>https://crystalblockchain.com/</a:t>
            </a:r>
            <a:r>
              <a:rPr b="0" lang="en-US" sz="2800" spc="-1" strike="noStrike" u="sng">
                <a:solidFill>
                  <a:srgbClr val="6666ff"/>
                </a:solidFill>
                <a:uFill>
                  <a:solidFill>
                    <a:srgbClr val="ffffff"/>
                  </a:solidFill>
                </a:uFill>
                <a:latin typeface="Arial"/>
              </a:rPr>
              <a:t> </a:t>
            </a:r>
            <a:endParaRPr b="0" lang="en-US" sz="2800" spc="-1" strike="noStrike">
              <a:solidFill>
                <a:srgbClr val="000000"/>
              </a:solidFill>
              <a:uFill>
                <a:solidFill>
                  <a:srgbClr val="ffffff"/>
                </a:solidFill>
              </a:uFill>
              <a:latin typeface="Arial"/>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Blockchain Explorers and Forensics</a:t>
            </a:r>
            <a:endParaRPr b="0" lang="en-US" sz="4400" spc="-1" strike="noStrike">
              <a:solidFill>
                <a:srgbClr val="000000"/>
              </a:solidFill>
              <a:uFill>
                <a:solidFill>
                  <a:srgbClr val="ffffff"/>
                </a:solidFill>
              </a:uFill>
              <a:latin typeface="Arial"/>
            </a:endParaRPr>
          </a:p>
        </p:txBody>
      </p:sp>
      <p:sp>
        <p:nvSpPr>
          <p:cNvPr id="96" name="TextShape 2"/>
          <p:cNvSpPr txBox="1"/>
          <p:nvPr/>
        </p:nvSpPr>
        <p:spPr>
          <a:xfrm>
            <a:off x="503640" y="1769400"/>
            <a:ext cx="9068760" cy="438552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Transaction example</a:t>
            </a:r>
            <a:endParaRPr b="0" lang="en-US" sz="3200" spc="-1" strike="noStrike">
              <a:solidFill>
                <a:srgbClr val="000000"/>
              </a:solidFill>
              <a:uFill>
                <a:solidFill>
                  <a:srgbClr val="ffffff"/>
                </a:solidFill>
              </a:uFill>
              <a:latin typeface="Arial"/>
            </a:endParaRPr>
          </a:p>
        </p:txBody>
      </p:sp>
      <p:pic>
        <p:nvPicPr>
          <p:cNvPr id="97" name="" descr=""/>
          <p:cNvPicPr/>
          <p:nvPr/>
        </p:nvPicPr>
        <p:blipFill>
          <a:blip r:embed="rId1"/>
          <a:stretch/>
        </p:blipFill>
        <p:spPr>
          <a:xfrm>
            <a:off x="4937760" y="1645920"/>
            <a:ext cx="5031720" cy="2011680"/>
          </a:xfrm>
          <a:prstGeom prst="rect">
            <a:avLst/>
          </a:prstGeom>
          <a:ln>
            <a:noFill/>
          </a:ln>
        </p:spPr>
      </p:pic>
      <p:pic>
        <p:nvPicPr>
          <p:cNvPr id="98" name="" descr=""/>
          <p:cNvPicPr/>
          <p:nvPr/>
        </p:nvPicPr>
        <p:blipFill>
          <a:blip r:embed="rId2"/>
          <a:stretch/>
        </p:blipFill>
        <p:spPr>
          <a:xfrm>
            <a:off x="1005840" y="3749040"/>
            <a:ext cx="7680960" cy="334692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Blockchain Explorers and Forensics</a:t>
            </a:r>
            <a:endParaRPr b="0" lang="en-US" sz="4400" spc="-1" strike="noStrike">
              <a:solidFill>
                <a:srgbClr val="000000"/>
              </a:solidFill>
              <a:uFill>
                <a:solidFill>
                  <a:srgbClr val="ffffff"/>
                </a:solidFill>
              </a:uFill>
              <a:latin typeface="Arial"/>
            </a:endParaRPr>
          </a:p>
        </p:txBody>
      </p:sp>
      <p:sp>
        <p:nvSpPr>
          <p:cNvPr id="100" name="TextShape 2"/>
          <p:cNvSpPr txBox="1"/>
          <p:nvPr/>
        </p:nvSpPr>
        <p:spPr>
          <a:xfrm>
            <a:off x="503640" y="1769400"/>
            <a:ext cx="9068760" cy="438552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Most users get coins and cash out (to fiat) through cryptocurrency exchanges</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Popular exchanges:</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u="sng">
                <a:solidFill>
                  <a:srgbClr val="6666ff"/>
                </a:solidFill>
                <a:uFill>
                  <a:solidFill>
                    <a:srgbClr val="ffffff"/>
                  </a:solidFill>
                </a:uFill>
                <a:latin typeface="Arial"/>
                <a:hlinkClick r:id="rId1"/>
              </a:rPr>
              <a:t>https://www.coinbase.com/</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u="sng">
                <a:solidFill>
                  <a:srgbClr val="6666ff"/>
                </a:solidFill>
                <a:uFill>
                  <a:solidFill>
                    <a:srgbClr val="ffffff"/>
                  </a:solidFill>
                </a:uFill>
                <a:latin typeface="Arial"/>
                <a:hlinkClick r:id="rId2"/>
              </a:rPr>
              <a:t>https://www.bitfinex.com/</a:t>
            </a:r>
            <a:r>
              <a:rPr b="0" lang="en-US" sz="2800" spc="-1" strike="noStrike" u="sng">
                <a:solidFill>
                  <a:srgbClr val="6666ff"/>
                </a:solidFill>
                <a:uFill>
                  <a:solidFill>
                    <a:srgbClr val="ffffff"/>
                  </a:solidFill>
                </a:uFill>
                <a:latin typeface="Arial"/>
              </a:rPr>
              <a:t> </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u="sng">
                <a:solidFill>
                  <a:srgbClr val="6666ff"/>
                </a:solidFill>
                <a:uFill>
                  <a:solidFill>
                    <a:srgbClr val="ffffff"/>
                  </a:solidFill>
                </a:uFill>
                <a:latin typeface="Arial"/>
                <a:hlinkClick r:id="rId3"/>
              </a:rPr>
              <a:t>https://www.gdax.com/</a:t>
            </a:r>
            <a:r>
              <a:rPr b="0" lang="en-US" sz="2800" spc="-1" strike="noStrike" u="sng">
                <a:solidFill>
                  <a:srgbClr val="6666ff"/>
                </a:solidFill>
                <a:uFill>
                  <a:solidFill>
                    <a:srgbClr val="ffffff"/>
                  </a:solidFill>
                </a:uFill>
                <a:latin typeface="Arial"/>
              </a:rPr>
              <a:t> </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u="sng">
                <a:solidFill>
                  <a:srgbClr val="6666ff"/>
                </a:solidFill>
                <a:uFill>
                  <a:solidFill>
                    <a:srgbClr val="ffffff"/>
                  </a:solidFill>
                </a:uFill>
                <a:latin typeface="Arial"/>
                <a:hlinkClick r:id="rId4"/>
              </a:rPr>
              <a:t>https://www.kraken.com/</a:t>
            </a:r>
            <a:r>
              <a:rPr b="0" lang="en-US" sz="2800" spc="-1" strike="noStrike" u="sng">
                <a:solidFill>
                  <a:srgbClr val="6666ff"/>
                </a:solidFill>
                <a:uFill>
                  <a:solidFill>
                    <a:srgbClr val="ffffff"/>
                  </a:solidFill>
                </a:uFill>
                <a:latin typeface="Arial"/>
              </a:rPr>
              <a:t> </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The rest can be found here: </a:t>
            </a:r>
            <a:r>
              <a:rPr b="0" lang="en-US" sz="2800" spc="-1" strike="noStrike" u="sng">
                <a:solidFill>
                  <a:srgbClr val="6666ff"/>
                </a:solidFill>
                <a:uFill>
                  <a:solidFill>
                    <a:srgbClr val="ffffff"/>
                  </a:solidFill>
                </a:uFill>
                <a:latin typeface="Arial"/>
                <a:hlinkClick r:id="rId5"/>
              </a:rPr>
              <a:t>https://cryptocoincharts.info/markets/info</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u="sng">
                <a:solidFill>
                  <a:srgbClr val="6666ff"/>
                </a:solidFill>
                <a:uFill>
                  <a:solidFill>
                    <a:srgbClr val="ffffff"/>
                  </a:solidFill>
                </a:uFill>
                <a:latin typeface="Arial"/>
              </a:rPr>
              <a:t> </a:t>
            </a:r>
            <a:endParaRPr b="0" lang="en-US" sz="2800" spc="-1" strike="noStrike">
              <a:solidFill>
                <a:srgbClr val="000000"/>
              </a:solidFill>
              <a:uFill>
                <a:solidFill>
                  <a:srgbClr val="ffffff"/>
                </a:solidFill>
              </a:uFill>
              <a:latin typeface="Arial"/>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Blockchain Generally</a:t>
            </a:r>
            <a:endParaRPr b="0" lang="en-US" sz="4400" spc="-1" strike="noStrike">
              <a:solidFill>
                <a:srgbClr val="000000"/>
              </a:solidFill>
              <a:uFill>
                <a:solidFill>
                  <a:srgbClr val="ffffff"/>
                </a:solidFill>
              </a:uFill>
              <a:latin typeface="Arial"/>
            </a:endParaRPr>
          </a:p>
        </p:txBody>
      </p:sp>
      <p:sp>
        <p:nvSpPr>
          <p:cNvPr id="102" name="TextShape 2"/>
          <p:cNvSpPr txBox="1"/>
          <p:nvPr/>
        </p:nvSpPr>
        <p:spPr>
          <a:xfrm>
            <a:off x="503640" y="1553400"/>
            <a:ext cx="9068760" cy="438552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The technology of blockchain itself allows for the easy creation and distribution of immutable records over the Internet</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Blockchains are useful in many areas:</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IPFS and Storj are file-sharing services</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Steemit is a blockchain-based social network with a currency as a reward for contributions</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Namecoin is a blockchain implementation of DNS</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Everledger and Block-Verify are anti-counterfeit systems </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Musicians find smart contracts useful (Peer Tracks, Ujo)</a:t>
            </a:r>
            <a:endParaRPr b="0" lang="en-US" sz="2800" spc="-1" strike="noStrike">
              <a:solidFill>
                <a:srgbClr val="000000"/>
              </a:solidFill>
              <a:uFill>
                <a:solidFill>
                  <a:srgbClr val="ffffff"/>
                </a:solidFill>
              </a:uFill>
              <a:latin typeface="Arial"/>
            </a:endParaRPr>
          </a:p>
        </p:txBody>
      </p:sp>
      <p:sp>
        <p:nvSpPr>
          <p:cNvPr id="103" name="TextShape 3"/>
          <p:cNvSpPr txBox="1"/>
          <p:nvPr/>
        </p:nvSpPr>
        <p:spPr>
          <a:xfrm>
            <a:off x="1008360" y="6495120"/>
            <a:ext cx="7952760" cy="515520"/>
          </a:xfrm>
          <a:prstGeom prst="rect">
            <a:avLst/>
          </a:prstGeom>
          <a:noFill/>
          <a:ln>
            <a:noFill/>
          </a:ln>
        </p:spPr>
        <p:txBody>
          <a:bodyPr lIns="90000" rIns="90000" tIns="45000" bIns="45000"/>
          <a:p>
            <a:r>
              <a:rPr b="0" lang="en-US" sz="1200" spc="-1" strike="noStrike" u="sng">
                <a:solidFill>
                  <a:srgbClr val="6666ff"/>
                </a:solidFill>
                <a:uFill>
                  <a:solidFill>
                    <a:srgbClr val="ffffff"/>
                  </a:solidFill>
                </a:uFill>
                <a:latin typeface="Arial"/>
                <a:hlinkClick r:id="rId1"/>
              </a:rPr>
              <a:t>http://scet.berkeley.edu/wp-content/uploads/BlockchainPaper.pdf</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Cutting through some confusion...</a:t>
            </a:r>
            <a:endParaRPr b="0" lang="en-US" sz="4400" spc="-1" strike="noStrike">
              <a:solidFill>
                <a:srgbClr val="000000"/>
              </a:solidFill>
              <a:uFill>
                <a:solidFill>
                  <a:srgbClr val="ffffff"/>
                </a:solidFill>
              </a:uFill>
              <a:latin typeface="Arial"/>
            </a:endParaRPr>
          </a:p>
        </p:txBody>
      </p:sp>
      <p:sp>
        <p:nvSpPr>
          <p:cNvPr id="42" name="TextShape 2"/>
          <p:cNvSpPr txBox="1"/>
          <p:nvPr/>
        </p:nvSpPr>
        <p:spPr>
          <a:xfrm>
            <a:off x="503640" y="1769400"/>
            <a:ext cx="9068760" cy="438552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Digital currency-an intangible form of money issued by developers for use within a virtual community</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e.g.  Ven, Amazon Coin, Nintendo points, Warcraft Gold</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Cryptocurrency-a digital currency utilizing cryptography to secure and verify transactions</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e.g. Bitcoin, Ethereum, Monero</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Blockchain-an open P2P distributed database system that records blocks of data in a way which is verifiable and cryptographically secure</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e.g. not only cryptocurrencies but general purpose data systems such as Hyperledger which powers medical databases, anti-fraud software, i-voting and e-government systems</a:t>
            </a:r>
            <a:endParaRPr b="0" lang="en-US" sz="2800" spc="-1" strike="noStrike">
              <a:solidFill>
                <a:srgbClr val="000000"/>
              </a:solidFill>
              <a:uFill>
                <a:solidFill>
                  <a:srgbClr val="ffffff"/>
                </a:solidFill>
              </a:uFill>
              <a:latin typeface="Arial"/>
            </a:endParaRPr>
          </a:p>
        </p:txBody>
      </p:sp>
      <p:sp>
        <p:nvSpPr>
          <p:cNvPr id="43" name="TextShape 3"/>
          <p:cNvSpPr txBox="1"/>
          <p:nvPr/>
        </p:nvSpPr>
        <p:spPr>
          <a:xfrm>
            <a:off x="1161360" y="6341400"/>
            <a:ext cx="6309360" cy="772920"/>
          </a:xfrm>
          <a:prstGeom prst="rect">
            <a:avLst/>
          </a:prstGeom>
          <a:noFill/>
          <a:ln>
            <a:noFill/>
          </a:ln>
        </p:spPr>
        <p:txBody>
          <a:bodyPr lIns="90000" rIns="90000" tIns="45000" bIns="45000"/>
          <a:p>
            <a:r>
              <a:rPr b="0" lang="en-US" sz="1200" spc="-1" strike="noStrike" u="sng">
                <a:solidFill>
                  <a:srgbClr val="6666ff"/>
                </a:solidFill>
                <a:uFill>
                  <a:solidFill>
                    <a:srgbClr val="ffffff"/>
                  </a:solidFill>
                </a:uFill>
                <a:latin typeface="Arial"/>
              </a:rPr>
              <a:t>https://en.wikipedia.org/wiki/Blockchain</a:t>
            </a:r>
            <a:endParaRPr b="0" lang="en-US" sz="1800" spc="-1" strike="noStrike">
              <a:solidFill>
                <a:srgbClr val="000000"/>
              </a:solidFill>
              <a:uFill>
                <a:solidFill>
                  <a:srgbClr val="ffffff"/>
                </a:solidFill>
              </a:uFill>
              <a:latin typeface="Arial"/>
            </a:endParaRPr>
          </a:p>
          <a:p>
            <a:r>
              <a:rPr b="0" lang="en-US" sz="1200" spc="-1" strike="noStrike" u="sng">
                <a:solidFill>
                  <a:srgbClr val="6666ff"/>
                </a:solidFill>
                <a:uFill>
                  <a:solidFill>
                    <a:srgbClr val="ffffff"/>
                  </a:solidFill>
                </a:uFill>
                <a:latin typeface="Arial"/>
              </a:rPr>
              <a:t>https://www.hyperledger.org/about</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Tree>
  </p:cSld>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Permissioned Blockchains</a:t>
            </a:r>
            <a:endParaRPr b="0" lang="en-US" sz="4400" spc="-1" strike="noStrike">
              <a:solidFill>
                <a:srgbClr val="000000"/>
              </a:solidFill>
              <a:uFill>
                <a:solidFill>
                  <a:srgbClr val="ffffff"/>
                </a:solidFill>
              </a:uFill>
              <a:latin typeface="Arial"/>
            </a:endParaRPr>
          </a:p>
        </p:txBody>
      </p:sp>
      <p:sp>
        <p:nvSpPr>
          <p:cNvPr id="105" name="TextShape 2"/>
          <p:cNvSpPr txBox="1"/>
          <p:nvPr/>
        </p:nvSpPr>
        <p:spPr>
          <a:xfrm>
            <a:off x="503640" y="1769400"/>
            <a:ext cx="9068760" cy="438552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Hyperledger, founded by the Linux Foundation is an umbrella project for general-purpose blockchains</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Hyperledger Fabric by IBM has drawn a lot of attention for it’s “plug-and-play” approach to consensus, access control, and smart contracts</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Specifically not a cryptocurrency. Instead of miners has “validating peers”</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In finance, companies are using blockchains like these for authentication, transactions, and contracts</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Chain is an on-going project with NASDAQ, CITI, Visa, State Street </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Medici, Blockstream smart-contracts for stocks </a:t>
            </a:r>
            <a:endParaRPr b="0" lang="en-US" sz="2800" spc="-1" strike="noStrike">
              <a:solidFill>
                <a:srgbClr val="000000"/>
              </a:solidFill>
              <a:uFill>
                <a:solidFill>
                  <a:srgbClr val="ffffff"/>
                </a:solidFill>
              </a:uFill>
              <a:latin typeface="Arial"/>
            </a:endParaRPr>
          </a:p>
        </p:txBody>
      </p:sp>
      <p:sp>
        <p:nvSpPr>
          <p:cNvPr id="106" name="TextShape 3"/>
          <p:cNvSpPr txBox="1"/>
          <p:nvPr/>
        </p:nvSpPr>
        <p:spPr>
          <a:xfrm>
            <a:off x="825480" y="6575040"/>
            <a:ext cx="7952760" cy="772920"/>
          </a:xfrm>
          <a:prstGeom prst="rect">
            <a:avLst/>
          </a:prstGeom>
          <a:noFill/>
          <a:ln>
            <a:noFill/>
          </a:ln>
        </p:spPr>
        <p:txBody>
          <a:bodyPr lIns="90000" rIns="90000" tIns="45000" bIns="45000"/>
          <a:p>
            <a:r>
              <a:rPr b="0" lang="en-US" sz="1200" spc="-1" strike="noStrike" u="sng">
                <a:solidFill>
                  <a:srgbClr val="6666ff"/>
                </a:solidFill>
                <a:uFill>
                  <a:solidFill>
                    <a:srgbClr val="ffffff"/>
                  </a:solidFill>
                </a:uFill>
                <a:latin typeface="Arial"/>
                <a:hlinkClick r:id="rId1"/>
              </a:rPr>
              <a:t>http://scet.berkeley.edu/wp-content/uploads/BlockchainPaper.pdf</a:t>
            </a:r>
            <a:endParaRPr b="0" lang="en-US" sz="1800" spc="-1" strike="noStrike">
              <a:solidFill>
                <a:srgbClr val="000000"/>
              </a:solidFill>
              <a:uFill>
                <a:solidFill>
                  <a:srgbClr val="ffffff"/>
                </a:solidFill>
              </a:uFill>
              <a:latin typeface="Arial"/>
            </a:endParaRPr>
          </a:p>
          <a:p>
            <a:r>
              <a:rPr b="0" lang="en-US" sz="1200" spc="-1" strike="noStrike" u="sng">
                <a:solidFill>
                  <a:srgbClr val="6666ff"/>
                </a:solidFill>
                <a:uFill>
                  <a:solidFill>
                    <a:srgbClr val="ffffff"/>
                  </a:solidFill>
                </a:uFill>
                <a:latin typeface="Arial"/>
                <a:hlinkClick r:id="rId2"/>
              </a:rPr>
              <a:t>https://www.hyperledger.org/projects/fabric</a:t>
            </a:r>
            <a:endParaRPr b="0" lang="en-US" sz="1800" spc="-1" strike="noStrike">
              <a:solidFill>
                <a:srgbClr val="000000"/>
              </a:solidFill>
              <a:uFill>
                <a:solidFill>
                  <a:srgbClr val="ffffff"/>
                </a:solidFill>
              </a:uFill>
              <a:latin typeface="Arial"/>
            </a:endParaRPr>
          </a:p>
          <a:p>
            <a:r>
              <a:rPr b="0" lang="en-US" sz="1200" spc="-1" strike="noStrike" u="sng">
                <a:solidFill>
                  <a:srgbClr val="6666ff"/>
                </a:solidFill>
                <a:uFill>
                  <a:solidFill>
                    <a:srgbClr val="ffffff"/>
                  </a:solidFill>
                </a:uFill>
                <a:latin typeface="Arial"/>
                <a:hlinkClick r:id="rId3"/>
              </a:rPr>
              <a:t>https://www.zurich.ibm.com/dccl/papers/cachin_dccl.pdf</a:t>
            </a:r>
            <a:endParaRPr b="0" lang="en-US" sz="1800" spc="-1" strike="noStrike">
              <a:solidFill>
                <a:srgbClr val="000000"/>
              </a:solidFill>
              <a:uFill>
                <a:solidFill>
                  <a:srgbClr val="ffffff"/>
                </a:solidFill>
              </a:uFill>
              <a:latin typeface="Arial"/>
            </a:endParaRPr>
          </a:p>
          <a:p>
            <a:r>
              <a:rPr b="0" lang="en-US" sz="1200" spc="-1" strike="noStrike" u="sng">
                <a:solidFill>
                  <a:srgbClr val="6666ff"/>
                </a:solidFill>
                <a:uFill>
                  <a:solidFill>
                    <a:srgbClr val="ffffff"/>
                  </a:solidFill>
                </a:uFill>
                <a:latin typeface="Arial"/>
              </a:rPr>
              <a:t>https://chain.com/sequence/</a:t>
            </a:r>
            <a:endParaRPr b="0" lang="en-US" sz="1800" spc="-1" strike="noStrike">
              <a:solidFill>
                <a:srgbClr val="000000"/>
              </a:solidFill>
              <a:uFill>
                <a:solidFill>
                  <a:srgbClr val="ffffff"/>
                </a:solidFill>
              </a:uFill>
              <a:latin typeface="Arial"/>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Blockchain in Healthcare</a:t>
            </a:r>
            <a:endParaRPr b="0" lang="en-US" sz="4400" spc="-1" strike="noStrike">
              <a:solidFill>
                <a:srgbClr val="000000"/>
              </a:solidFill>
              <a:uFill>
                <a:solidFill>
                  <a:srgbClr val="ffffff"/>
                </a:solidFill>
              </a:uFill>
              <a:latin typeface="Arial"/>
            </a:endParaRPr>
          </a:p>
        </p:txBody>
      </p:sp>
      <p:sp>
        <p:nvSpPr>
          <p:cNvPr id="108" name="TextShape 2"/>
          <p:cNvSpPr txBox="1"/>
          <p:nvPr/>
        </p:nvSpPr>
        <p:spPr>
          <a:xfrm>
            <a:off x="503640" y="1769400"/>
            <a:ext cx="9068760" cy="438552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Permissioned blockchains could allow doctors and patients access to records efficiently and privately</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Serves a digital identity system</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As in Bitcoin, records and a log of access to them are encrypted for privacy, but distributed to keep integrity. </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One such start-up powered by Hyperledger Fabric and Ethereum is Medicalchain</a:t>
            </a:r>
            <a:endParaRPr b="0" lang="en-US" sz="2800" spc="-1" strike="noStrike">
              <a:solidFill>
                <a:srgbClr val="000000"/>
              </a:solidFill>
              <a:uFill>
                <a:solidFill>
                  <a:srgbClr val="ffffff"/>
                </a:solidFill>
              </a:uFill>
              <a:latin typeface="Arial"/>
            </a:endParaRPr>
          </a:p>
        </p:txBody>
      </p:sp>
      <p:sp>
        <p:nvSpPr>
          <p:cNvPr id="109" name="TextShape 3"/>
          <p:cNvSpPr txBox="1"/>
          <p:nvPr/>
        </p:nvSpPr>
        <p:spPr>
          <a:xfrm>
            <a:off x="914400" y="6433920"/>
            <a:ext cx="7952760" cy="515520"/>
          </a:xfrm>
          <a:prstGeom prst="rect">
            <a:avLst/>
          </a:prstGeom>
          <a:noFill/>
          <a:ln>
            <a:noFill/>
          </a:ln>
        </p:spPr>
        <p:txBody>
          <a:bodyPr lIns="90000" rIns="90000" tIns="45000" bIns="45000"/>
          <a:p>
            <a:r>
              <a:rPr b="0" lang="en-US" sz="1200" spc="-1" strike="noStrike" u="sng">
                <a:solidFill>
                  <a:srgbClr val="6666ff"/>
                </a:solidFill>
                <a:uFill>
                  <a:solidFill>
                    <a:srgbClr val="ffffff"/>
                  </a:solidFill>
                </a:uFill>
                <a:latin typeface="Arial"/>
                <a:hlinkClick r:id="rId1"/>
              </a:rPr>
              <a:t>https://medicalchain.com/Medicalchain-Whitepaper-EN.pdf</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Blockchain in Government</a:t>
            </a:r>
            <a:endParaRPr b="0" lang="en-US" sz="4400" spc="-1" strike="noStrike">
              <a:solidFill>
                <a:srgbClr val="000000"/>
              </a:solidFill>
              <a:uFill>
                <a:solidFill>
                  <a:srgbClr val="ffffff"/>
                </a:solidFill>
              </a:uFill>
              <a:latin typeface="Arial"/>
            </a:endParaRPr>
          </a:p>
        </p:txBody>
      </p:sp>
      <p:sp>
        <p:nvSpPr>
          <p:cNvPr id="111" name="TextShape 2"/>
          <p:cNvSpPr txBox="1"/>
          <p:nvPr/>
        </p:nvSpPr>
        <p:spPr>
          <a:xfrm>
            <a:off x="503640" y="1769400"/>
            <a:ext cx="9068760" cy="438552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Natural fit for a public record system</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Estonia has taken the lead on this, with other nations experimenting</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Also a generalized platform: </a:t>
            </a:r>
            <a:r>
              <a:rPr b="0" lang="en-US" sz="2800" spc="-1" strike="noStrike" u="sng">
                <a:solidFill>
                  <a:srgbClr val="6666ff"/>
                </a:solidFill>
                <a:uFill>
                  <a:solidFill>
                    <a:srgbClr val="ffffff"/>
                  </a:solidFill>
                </a:uFill>
                <a:latin typeface="Arial"/>
                <a:hlinkClick r:id="rId1"/>
              </a:rPr>
              <a:t>https://www.recordskeeper.co/</a:t>
            </a:r>
            <a:r>
              <a:rPr b="0" lang="en-US" sz="2800" spc="-1" strike="noStrike" u="sng">
                <a:solidFill>
                  <a:srgbClr val="6666ff"/>
                </a:solidFill>
                <a:uFill>
                  <a:solidFill>
                    <a:srgbClr val="ffffff"/>
                  </a:solidFill>
                </a:uFill>
                <a:latin typeface="Arial"/>
              </a:rPr>
              <a:t> </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Secure e-Voting</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Russia and many other countries have announced moving towards a blockchain-secured ballot box</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u="sng">
                <a:solidFill>
                  <a:srgbClr val="6666ff"/>
                </a:solidFill>
                <a:uFill>
                  <a:solidFill>
                    <a:srgbClr val="ffffff"/>
                  </a:solidFill>
                </a:uFill>
                <a:latin typeface="Arial"/>
              </a:rPr>
              <a:t>https://www.coindesk.com/moscows-blockchain-voting-platform-adds-service-for-high-rise-neighbors/ </a:t>
            </a:r>
            <a:r>
              <a:rPr b="0" lang="en-US" sz="2400" spc="-1" strike="noStrike">
                <a:solidFill>
                  <a:srgbClr val="000000"/>
                </a:solidFill>
                <a:uFill>
                  <a:solidFill>
                    <a:srgbClr val="ffffff"/>
                  </a:solidFill>
                </a:uFill>
                <a:latin typeface="Arial"/>
              </a:rPr>
              <a:t> </a:t>
            </a:r>
            <a:endParaRPr b="0" lang="en-US" sz="2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Platforms and startups for general purpose: </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u="sng">
                <a:solidFill>
                  <a:srgbClr val="6666ff"/>
                </a:solidFill>
                <a:uFill>
                  <a:solidFill>
                    <a:srgbClr val="ffffff"/>
                  </a:solidFill>
                </a:uFill>
                <a:latin typeface="Arial"/>
                <a:hlinkClick r:id="rId2"/>
              </a:rPr>
              <a:t>https://polys.me</a:t>
            </a:r>
            <a:endParaRPr b="0" lang="en-US" sz="2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u="sng">
                <a:solidFill>
                  <a:srgbClr val="6666ff"/>
                </a:solidFill>
                <a:uFill>
                  <a:solidFill>
                    <a:srgbClr val="ffffff"/>
                  </a:solidFill>
                </a:uFill>
                <a:latin typeface="Arial"/>
                <a:hlinkClick r:id="rId3"/>
              </a:rPr>
              <a:t>https://followmyvote.com/</a:t>
            </a:r>
            <a:endParaRPr b="0" lang="en-US" sz="2400" spc="-1" strike="noStrike">
              <a:solidFill>
                <a:srgbClr val="000000"/>
              </a:solidFill>
              <a:uFill>
                <a:solidFill>
                  <a:srgbClr val="ffffff"/>
                </a:solidFill>
              </a:uFill>
              <a:latin typeface="Arial"/>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E-Estonia</a:t>
            </a:r>
            <a:endParaRPr b="0" lang="en-US" sz="4400" spc="-1" strike="noStrike">
              <a:solidFill>
                <a:srgbClr val="000000"/>
              </a:solidFill>
              <a:uFill>
                <a:solidFill>
                  <a:srgbClr val="ffffff"/>
                </a:solidFill>
              </a:uFill>
              <a:latin typeface="Arial"/>
            </a:endParaRPr>
          </a:p>
        </p:txBody>
      </p:sp>
      <p:sp>
        <p:nvSpPr>
          <p:cNvPr id="113" name="TextShape 2"/>
          <p:cNvSpPr txBox="1"/>
          <p:nvPr/>
        </p:nvSpPr>
        <p:spPr>
          <a:xfrm>
            <a:off x="503640" y="1769400"/>
            <a:ext cx="9068760" cy="438552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The Estonian government has taken the lead on implementing many technologies as part of its E-Governance initiative, integrating the KSI blockchain (X-Road) around 2012</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 </a:t>
            </a:r>
            <a:r>
              <a:rPr b="0" lang="en-US" sz="2800" spc="-1" strike="noStrike">
                <a:solidFill>
                  <a:srgbClr val="000000"/>
                </a:solidFill>
                <a:uFill>
                  <a:solidFill>
                    <a:srgbClr val="ffffff"/>
                  </a:solidFill>
                </a:uFill>
                <a:latin typeface="Arial"/>
              </a:rPr>
              <a:t>Used for securing medical data</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System for public records, laws, and court systems</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i-Voting and e-Residency linked to digital PKI</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Guardtime is the software company that developed the KSI blockchain and produces anti-tamper hardware, authentication, insurance security, and GDPR compliance tools on the same technology</a:t>
            </a:r>
            <a:endParaRPr b="0" lang="en-US" sz="3200" spc="-1" strike="noStrike">
              <a:solidFill>
                <a:srgbClr val="000000"/>
              </a:solidFill>
              <a:uFill>
                <a:solidFill>
                  <a:srgbClr val="ffffff"/>
                </a:solidFill>
              </a:uFill>
              <a:latin typeface="Arial"/>
            </a:endParaRPr>
          </a:p>
        </p:txBody>
      </p:sp>
      <p:sp>
        <p:nvSpPr>
          <p:cNvPr id="114" name="TextShape 3"/>
          <p:cNvSpPr txBox="1"/>
          <p:nvPr/>
        </p:nvSpPr>
        <p:spPr>
          <a:xfrm>
            <a:off x="548640" y="6400800"/>
            <a:ext cx="8503920" cy="943560"/>
          </a:xfrm>
          <a:prstGeom prst="rect">
            <a:avLst/>
          </a:prstGeom>
          <a:noFill/>
          <a:ln>
            <a:noFill/>
          </a:ln>
        </p:spPr>
        <p:txBody>
          <a:bodyPr lIns="90000" rIns="90000" tIns="45000" bIns="45000"/>
          <a:p>
            <a:r>
              <a:rPr b="0" lang="en-US" sz="1200" spc="-1" strike="noStrike" u="sng">
                <a:solidFill>
                  <a:srgbClr val="6666ff"/>
                </a:solidFill>
                <a:uFill>
                  <a:solidFill>
                    <a:srgbClr val="ffffff"/>
                  </a:solidFill>
                </a:uFill>
                <a:latin typeface="Arial"/>
                <a:hlinkClick r:id="rId1"/>
              </a:rPr>
              <a:t>https://e-estonia.com/</a:t>
            </a:r>
            <a:endParaRPr b="0" lang="en-US" sz="1800" spc="-1" strike="noStrike">
              <a:solidFill>
                <a:srgbClr val="000000"/>
              </a:solidFill>
              <a:uFill>
                <a:solidFill>
                  <a:srgbClr val="ffffff"/>
                </a:solidFill>
              </a:uFill>
              <a:latin typeface="Arial"/>
            </a:endParaRPr>
          </a:p>
          <a:p>
            <a:r>
              <a:rPr b="0" lang="en-US" sz="1200" spc="-1" strike="noStrike" u="sng">
                <a:solidFill>
                  <a:srgbClr val="6666ff"/>
                </a:solidFill>
                <a:uFill>
                  <a:solidFill>
                    <a:srgbClr val="ffffff"/>
                  </a:solidFill>
                </a:uFill>
                <a:latin typeface="Arial"/>
                <a:hlinkClick r:id="rId2"/>
              </a:rPr>
              <a:t>https://e-estonia.com/solutions/security-and-safety/ksi-blockchain/</a:t>
            </a:r>
            <a:endParaRPr b="0" lang="en-US" sz="1800" spc="-1" strike="noStrike">
              <a:solidFill>
                <a:srgbClr val="000000"/>
              </a:solidFill>
              <a:uFill>
                <a:solidFill>
                  <a:srgbClr val="ffffff"/>
                </a:solidFill>
              </a:uFill>
              <a:latin typeface="Arial"/>
            </a:endParaRPr>
          </a:p>
          <a:p>
            <a:r>
              <a:rPr b="0" lang="en-US" sz="1200" spc="-1" strike="noStrike" u="sng">
                <a:solidFill>
                  <a:srgbClr val="6666ff"/>
                </a:solidFill>
                <a:uFill>
                  <a:solidFill>
                    <a:srgbClr val="ffffff"/>
                  </a:solidFill>
                </a:uFill>
                <a:latin typeface="Arial"/>
                <a:hlinkClick r:id="rId3"/>
              </a:rPr>
              <a:t>https://guardtime.com/solutions</a:t>
            </a:r>
            <a:endParaRPr b="0" lang="en-US" sz="1800" spc="-1" strike="noStrike">
              <a:solidFill>
                <a:srgbClr val="000000"/>
              </a:solidFill>
              <a:uFill>
                <a:solidFill>
                  <a:srgbClr val="ffffff"/>
                </a:solidFill>
              </a:uFill>
              <a:latin typeface="Arial"/>
            </a:endParaRPr>
          </a:p>
          <a:p>
            <a:r>
              <a:rPr b="0" lang="en-US" sz="1200" spc="-1" strike="noStrike" u="sng">
                <a:solidFill>
                  <a:srgbClr val="6666ff"/>
                </a:solidFill>
                <a:uFill>
                  <a:solidFill>
                    <a:srgbClr val="ffffff"/>
                  </a:solidFill>
                </a:uFill>
                <a:latin typeface="Arial"/>
                <a:hlinkClick r:id="rId4"/>
              </a:rPr>
              <a:t>www.courtal.com</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But let’s not lose our head...</a:t>
            </a:r>
            <a:endParaRPr b="0" lang="en-US" sz="4400" spc="-1" strike="noStrike">
              <a:solidFill>
                <a:srgbClr val="000000"/>
              </a:solidFill>
              <a:uFill>
                <a:solidFill>
                  <a:srgbClr val="ffffff"/>
                </a:solidFill>
              </a:uFill>
              <a:latin typeface="Arial"/>
            </a:endParaRPr>
          </a:p>
        </p:txBody>
      </p:sp>
      <p:sp>
        <p:nvSpPr>
          <p:cNvPr id="116" name="TextShape 2"/>
          <p:cNvSpPr txBox="1"/>
          <p:nvPr/>
        </p:nvSpPr>
        <p:spPr>
          <a:xfrm>
            <a:off x="504000" y="1661400"/>
            <a:ext cx="9068760" cy="438552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In spite of the many benefits blockchain can add to the integrity and security of data, there are some important disadvantages:</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Proofs-of-work and maintaining networks cost tons of electricity, CPU power, and money</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Network speed and data syncing is difficult</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Blockchains need widespread distribution to be effective</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Software complexity, forks, and flaws</a:t>
            </a:r>
            <a:endParaRPr b="0" lang="en-US" sz="2800" spc="-1" strike="noStrike">
              <a:solidFill>
                <a:srgbClr val="000000"/>
              </a:solidFill>
              <a:uFill>
                <a:solidFill>
                  <a:srgbClr val="ffffff"/>
                </a:solidFill>
              </a:uFill>
              <a:latin typeface="Arial"/>
            </a:endParaRPr>
          </a:p>
        </p:txBody>
      </p:sp>
      <p:sp>
        <p:nvSpPr>
          <p:cNvPr id="117" name="TextShape 3"/>
          <p:cNvSpPr txBox="1"/>
          <p:nvPr/>
        </p:nvSpPr>
        <p:spPr>
          <a:xfrm>
            <a:off x="548640" y="6594480"/>
            <a:ext cx="9052560" cy="346320"/>
          </a:xfrm>
          <a:prstGeom prst="rect">
            <a:avLst/>
          </a:prstGeom>
          <a:noFill/>
          <a:ln>
            <a:noFill/>
          </a:ln>
        </p:spPr>
        <p:txBody>
          <a:bodyPr lIns="90000" rIns="90000" tIns="45000" bIns="45000"/>
          <a:p>
            <a:r>
              <a:rPr b="0" lang="en-US" sz="1800" spc="-1" strike="noStrike" u="sng">
                <a:solidFill>
                  <a:srgbClr val="6666ff"/>
                </a:solidFill>
                <a:uFill>
                  <a:solidFill>
                    <a:srgbClr val="ffffff"/>
                  </a:solidFill>
                </a:uFill>
                <a:latin typeface="Arial"/>
                <a:hlinkClick r:id="rId1"/>
              </a:rPr>
              <a:t>https://medium.com/nudjed/blockchain-advantage-and-disadvantages-e76dfde3bbc0</a:t>
            </a:r>
            <a:r>
              <a:rPr b="0" lang="en-US" sz="1800" spc="-1" strike="noStrike" u="sng">
                <a:solidFill>
                  <a:srgbClr val="6666ff"/>
                </a:solidFill>
                <a:uFill>
                  <a:solidFill>
                    <a:srgbClr val="ffffff"/>
                  </a:solidFill>
                </a:uFill>
                <a:latin typeface="Arial"/>
              </a:rPr>
              <a:t> </a:t>
            </a:r>
            <a:endParaRPr b="0" lang="en-US" sz="1800" spc="-1" strike="noStrike">
              <a:solidFill>
                <a:srgbClr val="000000"/>
              </a:solidFill>
              <a:uFill>
                <a:solidFill>
                  <a:srgbClr val="ffffff"/>
                </a:solidFill>
              </a:uFill>
              <a:latin typeface="Arial"/>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The Mysterious Birth of Blockchain</a:t>
            </a:r>
            <a:endParaRPr b="0" lang="en-US" sz="4400" spc="-1" strike="noStrike">
              <a:solidFill>
                <a:srgbClr val="000000"/>
              </a:solidFill>
              <a:uFill>
                <a:solidFill>
                  <a:srgbClr val="ffffff"/>
                </a:solidFill>
              </a:uFill>
              <a:latin typeface="Arial"/>
            </a:endParaRPr>
          </a:p>
        </p:txBody>
      </p:sp>
      <p:sp>
        <p:nvSpPr>
          <p:cNvPr id="45" name="TextShape 2"/>
          <p:cNvSpPr txBox="1"/>
          <p:nvPr/>
        </p:nvSpPr>
        <p:spPr>
          <a:xfrm>
            <a:off x="503640" y="1769400"/>
            <a:ext cx="9068760" cy="438552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Prior to Bitcoin in the 90s, there were some attempts to describe and implement digital cash by researchers who communicated through the cypherpunk mailing list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incl. Ecash (David Chaum), hashcash (Adam Back, Hal Finney), bit gold (Nick Szabo) powered by proof-of-work algorithms</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The first citation of the Bitcoin paper is a link to a text document on Wei Dai’s research website describing “b-money,” a hypothetical money that could exist in a community without government and the protocols which could realize it.</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Inspired by Tim May’s “Cyphernomicon” and “Crypto-Anarchist Manifesto”</a:t>
            </a:r>
            <a:endParaRPr b="0" lang="en-US" sz="24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In 2008, a white paper from an author by the name “Satoshi Nakamoto” was posted to a cryptography mailing list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Though there have been many claims, no one knows who Nakamoto is</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The first real-world Bitcoin transaction was made by Laszlo Hanyecz in Florida: 10,000 BTC for two pizzas from Papa John’s (~$80 mil today)</a:t>
            </a:r>
            <a:endParaRPr b="0" lang="en-US" sz="2800" spc="-1" strike="noStrike">
              <a:solidFill>
                <a:srgbClr val="000000"/>
              </a:solidFill>
              <a:uFill>
                <a:solidFill>
                  <a:srgbClr val="ffffff"/>
                </a:solidFill>
              </a:uFill>
              <a:latin typeface="Arial"/>
            </a:endParaRPr>
          </a:p>
        </p:txBody>
      </p:sp>
      <p:sp>
        <p:nvSpPr>
          <p:cNvPr id="46" name="TextShape 3"/>
          <p:cNvSpPr txBox="1"/>
          <p:nvPr/>
        </p:nvSpPr>
        <p:spPr>
          <a:xfrm>
            <a:off x="1371600" y="6400800"/>
            <a:ext cx="6949440" cy="772920"/>
          </a:xfrm>
          <a:prstGeom prst="rect">
            <a:avLst/>
          </a:prstGeom>
          <a:noFill/>
          <a:ln>
            <a:noFill/>
          </a:ln>
        </p:spPr>
        <p:txBody>
          <a:bodyPr lIns="90000" rIns="90000" tIns="45000" bIns="45000"/>
          <a:p>
            <a:r>
              <a:rPr b="0" lang="en-US" sz="1200" spc="-1" strike="noStrike" u="sng">
                <a:solidFill>
                  <a:srgbClr val="6666ff"/>
                </a:solidFill>
                <a:uFill>
                  <a:solidFill>
                    <a:srgbClr val="ffffff"/>
                  </a:solidFill>
                </a:uFill>
                <a:latin typeface="Arial"/>
                <a:hlinkClick r:id="rId1"/>
              </a:rPr>
              <a:t>https://en.wikipedia.org/wiki/History_of_bitcoin</a:t>
            </a:r>
            <a:endParaRPr b="0" lang="en-US" sz="1800" spc="-1" strike="noStrike">
              <a:solidFill>
                <a:srgbClr val="000000"/>
              </a:solidFill>
              <a:uFill>
                <a:solidFill>
                  <a:srgbClr val="ffffff"/>
                </a:solidFill>
              </a:uFill>
              <a:latin typeface="Arial"/>
            </a:endParaRPr>
          </a:p>
          <a:p>
            <a:r>
              <a:rPr b="0" lang="en-US" sz="1200" spc="-1" strike="noStrike" u="sng">
                <a:solidFill>
                  <a:srgbClr val="6666ff"/>
                </a:solidFill>
                <a:uFill>
                  <a:solidFill>
                    <a:srgbClr val="ffffff"/>
                  </a:solidFill>
                </a:uFill>
                <a:latin typeface="Arial"/>
                <a:hlinkClick r:id="rId2"/>
              </a:rPr>
              <a:t>https://www.wired.com/2011/11/mf_bitcoin/</a:t>
            </a:r>
            <a:endParaRPr b="0" lang="en-US" sz="1800" spc="-1" strike="noStrike">
              <a:solidFill>
                <a:srgbClr val="000000"/>
              </a:solidFill>
              <a:uFill>
                <a:solidFill>
                  <a:srgbClr val="ffffff"/>
                </a:solidFill>
              </a:uFill>
              <a:latin typeface="Arial"/>
            </a:endParaRPr>
          </a:p>
          <a:p>
            <a:r>
              <a:rPr b="0" lang="en-US" sz="1200" spc="-1" strike="noStrike" u="sng">
                <a:solidFill>
                  <a:srgbClr val="6666ff"/>
                </a:solidFill>
                <a:uFill>
                  <a:solidFill>
                    <a:srgbClr val="ffffff"/>
                  </a:solidFill>
                </a:uFill>
                <a:latin typeface="Arial"/>
                <a:hlinkClick r:id="rId3"/>
              </a:rPr>
              <a:t>https://www.cypherpunks.to/faq/cyphernomicron/cyphernomicon.html</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 name="" descr=""/>
          <p:cNvPicPr/>
          <p:nvPr/>
        </p:nvPicPr>
        <p:blipFill>
          <a:blip r:embed="rId1"/>
          <a:stretch/>
        </p:blipFill>
        <p:spPr>
          <a:xfrm>
            <a:off x="6807240" y="1851840"/>
            <a:ext cx="3068280" cy="4025520"/>
          </a:xfrm>
          <a:prstGeom prst="rect">
            <a:avLst/>
          </a:prstGeom>
          <a:ln>
            <a:noFill/>
          </a:ln>
        </p:spPr>
      </p:pic>
      <p:sp>
        <p:nvSpPr>
          <p:cNvPr id="48"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The Mysterious Birth of Blockchain</a:t>
            </a:r>
            <a:endParaRPr b="0" lang="en-US" sz="4400" spc="-1" strike="noStrike">
              <a:solidFill>
                <a:srgbClr val="000000"/>
              </a:solidFill>
              <a:uFill>
                <a:solidFill>
                  <a:srgbClr val="ffffff"/>
                </a:solidFill>
              </a:uFill>
              <a:latin typeface="Arial"/>
            </a:endParaRPr>
          </a:p>
        </p:txBody>
      </p:sp>
      <p:sp>
        <p:nvSpPr>
          <p:cNvPr id="49" name="TextShape 2"/>
          <p:cNvSpPr txBox="1"/>
          <p:nvPr/>
        </p:nvSpPr>
        <p:spPr>
          <a:xfrm>
            <a:off x="503640" y="1769400"/>
            <a:ext cx="6171480" cy="463140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This paper proposed two foundational ideas. Bitcoin, the cryptocurrency, and the blockchain it’s engine </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This paper came shortly after the 2008 financial crisis when trust in financial institutions was at an all time low</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The Genesis block has the text: “The Times 03/Jan/2009 Chancellor on brink of second bailout for banks.”</a:t>
            </a:r>
            <a:endParaRPr b="0" lang="en-US" sz="2800" spc="-1" strike="noStrike">
              <a:solidFill>
                <a:srgbClr val="000000"/>
              </a:solidFill>
              <a:uFill>
                <a:solidFill>
                  <a:srgbClr val="ffffff"/>
                </a:solidFill>
              </a:uFill>
              <a:latin typeface="Arial"/>
            </a:endParaRPr>
          </a:p>
        </p:txBody>
      </p:sp>
      <p:sp>
        <p:nvSpPr>
          <p:cNvPr id="50" name="TextShape 3"/>
          <p:cNvSpPr txBox="1"/>
          <p:nvPr/>
        </p:nvSpPr>
        <p:spPr>
          <a:xfrm>
            <a:off x="1371600" y="6517800"/>
            <a:ext cx="6126480" cy="431640"/>
          </a:xfrm>
          <a:prstGeom prst="rect">
            <a:avLst/>
          </a:prstGeom>
          <a:noFill/>
          <a:ln>
            <a:noFill/>
          </a:ln>
        </p:spPr>
        <p:txBody>
          <a:bodyPr lIns="90000" rIns="90000" tIns="45000" bIns="45000"/>
          <a:p>
            <a:r>
              <a:rPr b="0" lang="en-US" sz="1200" spc="-1" strike="noStrike" u="sng">
                <a:solidFill>
                  <a:srgbClr val="6666ff"/>
                </a:solidFill>
                <a:uFill>
                  <a:solidFill>
                    <a:srgbClr val="ffffff"/>
                  </a:solidFill>
                </a:uFill>
                <a:latin typeface="Arial"/>
                <a:hlinkClick r:id="rId2"/>
              </a:rPr>
              <a:t>https://en.bitcoin.it/wiki/Genesis_block</a:t>
            </a:r>
            <a:endParaRPr b="0" lang="en-US" sz="1800" spc="-1" strike="noStrike">
              <a:solidFill>
                <a:srgbClr val="000000"/>
              </a:solidFill>
              <a:uFill>
                <a:solidFill>
                  <a:srgbClr val="ffffff"/>
                </a:solidFill>
              </a:uFill>
              <a:latin typeface="Arial"/>
            </a:endParaRPr>
          </a:p>
          <a:p>
            <a:r>
              <a:rPr b="0" lang="en-US" sz="1200" spc="-1" strike="noStrike" u="sng">
                <a:solidFill>
                  <a:srgbClr val="6666ff"/>
                </a:solidFill>
                <a:uFill>
                  <a:solidFill>
                    <a:srgbClr val="ffffff"/>
                  </a:solidFill>
                </a:uFill>
                <a:latin typeface="Arial"/>
                <a:hlinkClick r:id="rId3"/>
              </a:rPr>
              <a:t>http://www.thetimes03jan2009.com/</a:t>
            </a:r>
            <a:endParaRPr b="0" lang="en-US" sz="1800" spc="-1" strike="noStrike">
              <a:solidFill>
                <a:srgbClr val="000000"/>
              </a:solidFill>
              <a:uFill>
                <a:solidFill>
                  <a:srgbClr val="ffffff"/>
                </a:solidFill>
              </a:uFill>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The Nuts and Bolts of the Bitcoin Blockchain: Transaction Chain</a:t>
            </a:r>
            <a:endParaRPr b="0" lang="en-US" sz="4400" spc="-1" strike="noStrike">
              <a:solidFill>
                <a:srgbClr val="000000"/>
              </a:solidFill>
              <a:uFill>
                <a:solidFill>
                  <a:srgbClr val="ffffff"/>
                </a:solidFill>
              </a:uFill>
              <a:latin typeface="Arial"/>
            </a:endParaRPr>
          </a:p>
        </p:txBody>
      </p:sp>
      <p:sp>
        <p:nvSpPr>
          <p:cNvPr id="52" name="TextShape 2"/>
          <p:cNvSpPr txBox="1"/>
          <p:nvPr/>
        </p:nvSpPr>
        <p:spPr>
          <a:xfrm>
            <a:off x="1374120" y="6735600"/>
            <a:ext cx="4938840" cy="431640"/>
          </a:xfrm>
          <a:prstGeom prst="rect">
            <a:avLst/>
          </a:prstGeom>
          <a:noFill/>
          <a:ln>
            <a:noFill/>
          </a:ln>
        </p:spPr>
        <p:txBody>
          <a:bodyPr lIns="90000" rIns="90000" tIns="45000" bIns="45000"/>
          <a:p>
            <a:r>
              <a:rPr b="0" lang="en-US" sz="1200" spc="-1" strike="noStrike" u="sng">
                <a:solidFill>
                  <a:srgbClr val="6666ff"/>
                </a:solidFill>
                <a:uFill>
                  <a:solidFill>
                    <a:srgbClr val="ffffff"/>
                  </a:solidFill>
                </a:uFill>
                <a:latin typeface="Arial"/>
                <a:hlinkClick r:id="rId1"/>
              </a:rPr>
              <a:t>https://bitcoin.org/bitcoin.pdf</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
        <p:nvSpPr>
          <p:cNvPr id="53" name="TextShape 3"/>
          <p:cNvSpPr txBox="1"/>
          <p:nvPr/>
        </p:nvSpPr>
        <p:spPr>
          <a:xfrm>
            <a:off x="803520" y="1953360"/>
            <a:ext cx="8686800" cy="1340280"/>
          </a:xfrm>
          <a:prstGeom prst="rect">
            <a:avLst/>
          </a:prstGeom>
          <a:noFill/>
          <a:ln>
            <a:noFill/>
          </a:ln>
        </p:spPr>
        <p:txBody>
          <a:bodyPr lIns="90000" rIns="90000" tIns="45000" bIns="45000"/>
          <a:p>
            <a:pPr marL="216000" indent="-216000">
              <a:buClr>
                <a:srgbClr val="000000"/>
              </a:buClr>
              <a:buSzPct val="45000"/>
              <a:buFont typeface="Wingdings" charset="2"/>
              <a:buChar char=""/>
            </a:pPr>
            <a:r>
              <a:rPr b="0" lang="en-US" sz="2200" spc="-1" strike="noStrike">
                <a:solidFill>
                  <a:srgbClr val="000000"/>
                </a:solidFill>
                <a:uFill>
                  <a:solidFill>
                    <a:srgbClr val="ffffff"/>
                  </a:solidFill>
                </a:uFill>
                <a:latin typeface="Arial"/>
              </a:rPr>
              <a:t>Nakamoto defines an electronic coin as “a chain of digital signatures.”</a:t>
            </a:r>
            <a:endParaRPr b="0" lang="en-US"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200" spc="-1" strike="noStrike">
                <a:solidFill>
                  <a:srgbClr val="000000"/>
                </a:solidFill>
                <a:uFill>
                  <a:solidFill>
                    <a:srgbClr val="ffffff"/>
                  </a:solidFill>
                </a:uFill>
                <a:latin typeface="Arial"/>
              </a:rPr>
              <a:t>This ensures the transaction is secure, but provides no method of validation</a:t>
            </a:r>
            <a:endParaRPr b="0" lang="en-US" sz="1800" spc="-1" strike="noStrike">
              <a:solidFill>
                <a:srgbClr val="000000"/>
              </a:solidFill>
              <a:uFill>
                <a:solidFill>
                  <a:srgbClr val="ffffff"/>
                </a:solidFill>
              </a:uFill>
              <a:latin typeface="Arial"/>
            </a:endParaRPr>
          </a:p>
        </p:txBody>
      </p:sp>
      <p:pic>
        <p:nvPicPr>
          <p:cNvPr id="54" name="" descr=""/>
          <p:cNvPicPr/>
          <p:nvPr/>
        </p:nvPicPr>
        <p:blipFill>
          <a:blip r:embed="rId2"/>
          <a:stretch/>
        </p:blipFill>
        <p:spPr>
          <a:xfrm>
            <a:off x="2832120" y="3439800"/>
            <a:ext cx="4495320" cy="2723760"/>
          </a:xfrm>
          <a:prstGeom prst="rect">
            <a:avLst/>
          </a:prstGeom>
          <a:ln>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The Nuts and Bolts of the Bitcoin Blockchain: Timestamp Network</a:t>
            </a:r>
            <a:endParaRPr b="0" lang="en-US" sz="4400" spc="-1" strike="noStrike">
              <a:solidFill>
                <a:srgbClr val="000000"/>
              </a:solidFill>
              <a:uFill>
                <a:solidFill>
                  <a:srgbClr val="ffffff"/>
                </a:solidFill>
              </a:uFill>
              <a:latin typeface="Arial"/>
            </a:endParaRPr>
          </a:p>
        </p:txBody>
      </p:sp>
      <p:pic>
        <p:nvPicPr>
          <p:cNvPr id="56" name="" descr=""/>
          <p:cNvPicPr/>
          <p:nvPr/>
        </p:nvPicPr>
        <p:blipFill>
          <a:blip r:embed="rId1"/>
          <a:stretch/>
        </p:blipFill>
        <p:spPr>
          <a:xfrm>
            <a:off x="2525760" y="3002040"/>
            <a:ext cx="5174640" cy="3983400"/>
          </a:xfrm>
          <a:prstGeom prst="rect">
            <a:avLst/>
          </a:prstGeom>
          <a:ln>
            <a:noFill/>
          </a:ln>
        </p:spPr>
      </p:pic>
      <p:sp>
        <p:nvSpPr>
          <p:cNvPr id="57" name="TextShape 2"/>
          <p:cNvSpPr txBox="1"/>
          <p:nvPr/>
        </p:nvSpPr>
        <p:spPr>
          <a:xfrm>
            <a:off x="2539800" y="7047000"/>
            <a:ext cx="4938840" cy="431640"/>
          </a:xfrm>
          <a:prstGeom prst="rect">
            <a:avLst/>
          </a:prstGeom>
          <a:noFill/>
          <a:ln>
            <a:noFill/>
          </a:ln>
        </p:spPr>
        <p:txBody>
          <a:bodyPr lIns="90000" rIns="90000" tIns="45000" bIns="45000"/>
          <a:p>
            <a:r>
              <a:rPr b="0" lang="en-US" sz="1200" spc="-1" strike="noStrike" u="sng">
                <a:solidFill>
                  <a:srgbClr val="6666ff"/>
                </a:solidFill>
                <a:uFill>
                  <a:solidFill>
                    <a:srgbClr val="ffffff"/>
                  </a:solidFill>
                </a:uFill>
                <a:latin typeface="Arial"/>
              </a:rPr>
              <a:t>http://scet.berkeley.edu/wp-content/uploads/BlockchainPaper.pdf</a:t>
            </a:r>
            <a:endParaRPr b="0" lang="en-US" sz="1800" spc="-1" strike="noStrike">
              <a:solidFill>
                <a:srgbClr val="000000"/>
              </a:solidFill>
              <a:uFill>
                <a:solidFill>
                  <a:srgbClr val="ffffff"/>
                </a:solidFill>
              </a:uFill>
              <a:latin typeface="Arial"/>
            </a:endParaRPr>
          </a:p>
        </p:txBody>
      </p:sp>
      <p:sp>
        <p:nvSpPr>
          <p:cNvPr id="58" name="TextShape 3"/>
          <p:cNvSpPr txBox="1"/>
          <p:nvPr/>
        </p:nvSpPr>
        <p:spPr>
          <a:xfrm>
            <a:off x="609480" y="1854720"/>
            <a:ext cx="8686800" cy="1071360"/>
          </a:xfrm>
          <a:prstGeom prst="rect">
            <a:avLst/>
          </a:prstGeom>
          <a:noFill/>
          <a:ln>
            <a:noFill/>
          </a:ln>
        </p:spPr>
        <p:txBody>
          <a:bodyPr lIns="90000" rIns="90000" tIns="45000" bIns="45000"/>
          <a:p>
            <a:pPr marL="216000" indent="-216000">
              <a:buClr>
                <a:srgbClr val="000000"/>
              </a:buClr>
              <a:buSzPct val="45000"/>
              <a:buFont typeface="Wingdings" charset="2"/>
              <a:buChar char=""/>
            </a:pPr>
            <a:r>
              <a:rPr b="0" lang="en-US" sz="2200" spc="-1" strike="noStrike">
                <a:solidFill>
                  <a:srgbClr val="000000"/>
                </a:solidFill>
                <a:uFill>
                  <a:solidFill>
                    <a:srgbClr val="ffffff"/>
                  </a:solidFill>
                </a:uFill>
                <a:latin typeface="Arial"/>
              </a:rPr>
              <a:t>The solution is to </a:t>
            </a:r>
            <a:r>
              <a:rPr b="0" i="1" lang="en-US" sz="2200" spc="-1" strike="noStrike">
                <a:solidFill>
                  <a:srgbClr val="000000"/>
                </a:solidFill>
                <a:uFill>
                  <a:solidFill>
                    <a:srgbClr val="ffffff"/>
                  </a:solidFill>
                </a:uFill>
                <a:latin typeface="Arial"/>
              </a:rPr>
              <a:t>announce</a:t>
            </a:r>
            <a:r>
              <a:rPr b="0" lang="en-US" sz="2200" spc="-1" strike="noStrike">
                <a:solidFill>
                  <a:srgbClr val="000000"/>
                </a:solidFill>
                <a:uFill>
                  <a:solidFill>
                    <a:srgbClr val="ffffff"/>
                  </a:solidFill>
                </a:uFill>
                <a:latin typeface="Arial"/>
              </a:rPr>
              <a:t> transactions to the entire network, order them, and then publish them permanently</a:t>
            </a:r>
            <a:endParaRPr b="0" lang="en-US" sz="1800" spc="-1" strike="noStrike">
              <a:solidFill>
                <a:srgbClr val="000000"/>
              </a:solidFill>
              <a:uFill>
                <a:solidFill>
                  <a:srgbClr val="ffffff"/>
                </a:solidFill>
              </a:uFill>
              <a:latin typeface="Arial"/>
            </a:endParaRPr>
          </a:p>
          <a:p>
            <a:pPr marL="216000" indent="-216000">
              <a:buClr>
                <a:srgbClr val="000000"/>
              </a:buClr>
              <a:buSzPct val="45000"/>
              <a:buFont typeface="Wingdings" charset="2"/>
              <a:buChar char=""/>
            </a:pPr>
            <a:r>
              <a:rPr b="0" lang="en-US" sz="2200" spc="-1" strike="noStrike">
                <a:solidFill>
                  <a:srgbClr val="000000"/>
                </a:solidFill>
                <a:uFill>
                  <a:solidFill>
                    <a:srgbClr val="ffffff"/>
                  </a:solidFill>
                </a:uFill>
                <a:latin typeface="Arial"/>
              </a:rPr>
              <a:t>The process of sorting and validating blocks is handled by </a:t>
            </a:r>
            <a:r>
              <a:rPr b="0" i="1" lang="en-US" sz="2200" spc="-1" strike="noStrike">
                <a:solidFill>
                  <a:srgbClr val="000000"/>
                </a:solidFill>
                <a:uFill>
                  <a:solidFill>
                    <a:srgbClr val="ffffff"/>
                  </a:solidFill>
                </a:uFill>
                <a:latin typeface="Arial"/>
              </a:rPr>
              <a:t>miners</a:t>
            </a:r>
            <a:endParaRPr b="0" lang="en-US" sz="1800" spc="-1" strike="noStrike">
              <a:solidFill>
                <a:srgbClr val="000000"/>
              </a:solidFill>
              <a:uFill>
                <a:solidFill>
                  <a:srgbClr val="ffffff"/>
                </a:solidFill>
              </a:uFill>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The Nuts and Bolts of the Bitcoin Blockchain: Proof-of-Work</a:t>
            </a:r>
            <a:endParaRPr b="0" lang="en-US" sz="4400" spc="-1" strike="noStrike">
              <a:solidFill>
                <a:srgbClr val="000000"/>
              </a:solidFill>
              <a:uFill>
                <a:solidFill>
                  <a:srgbClr val="ffffff"/>
                </a:solidFill>
              </a:uFill>
              <a:latin typeface="Arial"/>
            </a:endParaRPr>
          </a:p>
        </p:txBody>
      </p:sp>
      <p:sp>
        <p:nvSpPr>
          <p:cNvPr id="60" name="TextShape 2"/>
          <p:cNvSpPr txBox="1"/>
          <p:nvPr/>
        </p:nvSpPr>
        <p:spPr>
          <a:xfrm>
            <a:off x="503640" y="1769400"/>
            <a:ext cx="9068760" cy="389988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Proofs-of-work are the mechanism that govern how blocks are added and how miners get rewarded</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A proof is achieved by miners looking for a number (n) that, with the hash of the block (b), yields a hash with a certain number of zero-bits (x)</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Informally: when H(proposed block+newest block+n) = x</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Finding the number is a hard problem, but verifying is just one hash</a:t>
            </a:r>
            <a:endParaRPr b="0" lang="en-US" sz="28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Bitcoin goes to the first CPU to solve it</a:t>
            </a:r>
            <a:endParaRPr b="0" lang="en-US" sz="28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A dishonest node trying to change the record cannot do so without re-doing the work of the block and every block added after that</a:t>
            </a:r>
            <a:endParaRPr b="0" lang="en-US" sz="3200" spc="-1" strike="noStrike">
              <a:solidFill>
                <a:srgbClr val="000000"/>
              </a:solidFill>
              <a:uFill>
                <a:solidFill>
                  <a:srgbClr val="ffffff"/>
                </a:solidFill>
              </a:uFill>
              <a:latin typeface="Arial"/>
            </a:endParaRPr>
          </a:p>
        </p:txBody>
      </p:sp>
      <p:pic>
        <p:nvPicPr>
          <p:cNvPr id="61" name="" descr=""/>
          <p:cNvPicPr/>
          <p:nvPr/>
        </p:nvPicPr>
        <p:blipFill>
          <a:blip r:embed="rId1"/>
          <a:stretch/>
        </p:blipFill>
        <p:spPr>
          <a:xfrm>
            <a:off x="2679840" y="5516280"/>
            <a:ext cx="4057200" cy="1076040"/>
          </a:xfrm>
          <a:prstGeom prst="rect">
            <a:avLst/>
          </a:prstGeom>
          <a:ln>
            <a:noFill/>
          </a:ln>
        </p:spPr>
      </p:pic>
      <p:sp>
        <p:nvSpPr>
          <p:cNvPr id="62" name="TextShape 3"/>
          <p:cNvSpPr txBox="1"/>
          <p:nvPr/>
        </p:nvSpPr>
        <p:spPr>
          <a:xfrm>
            <a:off x="1283040" y="6678360"/>
            <a:ext cx="4938840" cy="602280"/>
          </a:xfrm>
          <a:prstGeom prst="rect">
            <a:avLst/>
          </a:prstGeom>
          <a:noFill/>
          <a:ln>
            <a:noFill/>
          </a:ln>
        </p:spPr>
        <p:txBody>
          <a:bodyPr lIns="90000" rIns="90000" tIns="45000" bIns="45000"/>
          <a:p>
            <a:r>
              <a:rPr b="0" lang="en-US" sz="1200" spc="-1" strike="noStrike" u="sng">
                <a:solidFill>
                  <a:srgbClr val="6666ff"/>
                </a:solidFill>
                <a:uFill>
                  <a:solidFill>
                    <a:srgbClr val="ffffff"/>
                  </a:solidFill>
                </a:uFill>
                <a:latin typeface="Arial"/>
                <a:hlinkClick r:id="rId2"/>
              </a:rPr>
              <a:t>https://bitcoin.org/bitcoin.pdf</a:t>
            </a:r>
            <a:endParaRPr b="0" lang="en-US" sz="1800" spc="-1" strike="noStrike">
              <a:solidFill>
                <a:srgbClr val="000000"/>
              </a:solidFill>
              <a:uFill>
                <a:solidFill>
                  <a:srgbClr val="ffffff"/>
                </a:solidFill>
              </a:uFill>
              <a:latin typeface="Arial"/>
            </a:endParaRPr>
          </a:p>
          <a:p>
            <a:r>
              <a:rPr b="0" lang="en-US" sz="1200" spc="-1" strike="noStrike" u="sng">
                <a:solidFill>
                  <a:srgbClr val="6666ff"/>
                </a:solidFill>
                <a:uFill>
                  <a:solidFill>
                    <a:srgbClr val="ffffff"/>
                  </a:solidFill>
                </a:uFill>
                <a:latin typeface="Arial"/>
                <a:hlinkClick r:id="rId3"/>
              </a:rPr>
              <a:t>https://en.bitcoin.it/wiki/Proof_of_work</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The Nuts and Bolts of the Bitcoin Blockchain: Proof-of-Work</a:t>
            </a:r>
            <a:endParaRPr b="0" lang="en-US" sz="4400" spc="-1" strike="noStrike">
              <a:solidFill>
                <a:srgbClr val="000000"/>
              </a:solidFill>
              <a:uFill>
                <a:solidFill>
                  <a:srgbClr val="ffffff"/>
                </a:solidFill>
              </a:uFill>
              <a:latin typeface="Arial"/>
            </a:endParaRPr>
          </a:p>
        </p:txBody>
      </p:sp>
      <p:sp>
        <p:nvSpPr>
          <p:cNvPr id="64" name="TextShape 2"/>
          <p:cNvSpPr txBox="1"/>
          <p:nvPr/>
        </p:nvSpPr>
        <p:spPr>
          <a:xfrm>
            <a:off x="182880" y="7199640"/>
            <a:ext cx="4938840" cy="362520"/>
          </a:xfrm>
          <a:prstGeom prst="rect">
            <a:avLst/>
          </a:prstGeom>
          <a:noFill/>
          <a:ln>
            <a:noFill/>
          </a:ln>
        </p:spPr>
        <p:txBody>
          <a:bodyPr lIns="90000" rIns="90000" tIns="45000" bIns="45000"/>
          <a:p>
            <a:r>
              <a:rPr b="0" lang="en-US" sz="1200" spc="-1" strike="noStrike" u="sng">
                <a:solidFill>
                  <a:srgbClr val="6666ff"/>
                </a:solidFill>
                <a:uFill>
                  <a:solidFill>
                    <a:srgbClr val="ffffff"/>
                  </a:solidFill>
                </a:uFill>
                <a:latin typeface="Arial"/>
                <a:hlinkClick r:id="rId1"/>
              </a:rPr>
              <a:t>https://www.bitcoinmining.com/what-is-proof-of-work/</a:t>
            </a:r>
            <a:endParaRPr b="0" lang="en-US" sz="1800" spc="-1" strike="noStrike">
              <a:solidFill>
                <a:srgbClr val="000000"/>
              </a:solidFill>
              <a:uFill>
                <a:solidFill>
                  <a:srgbClr val="ffffff"/>
                </a:solidFill>
              </a:uFill>
              <a:latin typeface="Arial"/>
            </a:endParaRPr>
          </a:p>
        </p:txBody>
      </p:sp>
      <p:pic>
        <p:nvPicPr>
          <p:cNvPr id="65" name="" descr=""/>
          <p:cNvPicPr/>
          <p:nvPr/>
        </p:nvPicPr>
        <p:blipFill>
          <a:blip r:embed="rId2"/>
          <a:srcRect l="0" t="36259" r="0" b="0"/>
          <a:stretch/>
        </p:blipFill>
        <p:spPr>
          <a:xfrm>
            <a:off x="1685520" y="1468800"/>
            <a:ext cx="6309360" cy="5754960"/>
          </a:xfrm>
          <a:prstGeom prst="rect">
            <a:avLst/>
          </a:prstGeom>
          <a:ln>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 name="TextShape 1"/>
          <p:cNvSpPr txBox="1"/>
          <p:nvPr/>
        </p:nvSpPr>
        <p:spPr>
          <a:xfrm>
            <a:off x="503640" y="301320"/>
            <a:ext cx="9068760" cy="126252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The Nuts and Bolts of the Bitcoin Blockchain: Network Integrity</a:t>
            </a:r>
            <a:endParaRPr b="0" lang="en-US" sz="4400" spc="-1" strike="noStrike">
              <a:solidFill>
                <a:srgbClr val="000000"/>
              </a:solidFill>
              <a:uFill>
                <a:solidFill>
                  <a:srgbClr val="ffffff"/>
                </a:solidFill>
              </a:uFill>
              <a:latin typeface="Arial"/>
            </a:endParaRPr>
          </a:p>
        </p:txBody>
      </p:sp>
      <p:sp>
        <p:nvSpPr>
          <p:cNvPr id="67" name="TextShape 2"/>
          <p:cNvSpPr txBox="1"/>
          <p:nvPr/>
        </p:nvSpPr>
        <p:spPr>
          <a:xfrm>
            <a:off x="503640" y="1769400"/>
            <a:ext cx="9068760" cy="2711160"/>
          </a:xfrm>
          <a:prstGeom prst="rect">
            <a:avLst/>
          </a:prstGeom>
          <a:noFill/>
          <a:ln>
            <a:noFill/>
          </a:ln>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As long as the network is distributed enough, any single attack on the network won’t affect the availability of the blockchain</a:t>
            </a:r>
            <a:endParaRPr b="0" lang="en-US"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In a formal proof, Nakamoto considers an attacker trying to broadcast a competing chain, allowing him to spend again</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The probability of the attacker catching up decreases exponentially the longer the chain</a:t>
            </a:r>
            <a:endParaRPr b="0" lang="en-US" sz="2800" spc="-1" strike="noStrike">
              <a:solidFill>
                <a:srgbClr val="000000"/>
              </a:solidFill>
              <a:uFill>
                <a:solidFill>
                  <a:srgbClr val="ffffff"/>
                </a:solidFill>
              </a:uFill>
              <a:latin typeface="Arial"/>
            </a:endParaRPr>
          </a:p>
        </p:txBody>
      </p:sp>
      <p:pic>
        <p:nvPicPr>
          <p:cNvPr id="68" name="" descr=""/>
          <p:cNvPicPr/>
          <p:nvPr/>
        </p:nvPicPr>
        <p:blipFill>
          <a:blip r:embed="rId1"/>
          <a:stretch/>
        </p:blipFill>
        <p:spPr>
          <a:xfrm>
            <a:off x="659520" y="4259880"/>
            <a:ext cx="4552560" cy="1409400"/>
          </a:xfrm>
          <a:prstGeom prst="rect">
            <a:avLst/>
          </a:prstGeom>
          <a:ln>
            <a:noFill/>
          </a:ln>
        </p:spPr>
      </p:pic>
      <p:pic>
        <p:nvPicPr>
          <p:cNvPr id="69" name="" descr=""/>
          <p:cNvPicPr/>
          <p:nvPr/>
        </p:nvPicPr>
        <p:blipFill>
          <a:blip r:embed="rId2"/>
          <a:stretch/>
        </p:blipFill>
        <p:spPr>
          <a:xfrm>
            <a:off x="2560680" y="5120640"/>
            <a:ext cx="6400440" cy="190476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695</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2018-04-15T15:51:07Z</dcterms:created>
  <dc:creator/>
  <dc:description/>
  <dc:language>en-US</dc:language>
  <cp:lastModifiedBy/>
  <dcterms:modified xsi:type="dcterms:W3CDTF">2018-04-20T18:01:05Z</dcterms:modified>
  <cp:revision>262</cp:revision>
  <dc:subject/>
  <dc:title/>
</cp:coreProperties>
</file>